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</p:sldIdLst>
  <p:sldSz cx="18288000" cy="10287000"/>
  <p:notesSz cx="6858000" cy="9144000"/>
  <p:embeddedFontLst>
    <p:embeddedFont>
      <p:font typeface="Cooper BT Bold" panose="020B0604020202020204" charset="0"/>
      <p:regular r:id="rId81"/>
    </p:embeddedFont>
    <p:embeddedFont>
      <p:font typeface="Cooper BT Light" panose="020B0604020202020204" charset="0"/>
      <p:regular r:id="rId82"/>
    </p:embeddedFont>
    <p:embeddedFont>
      <p:font typeface="Montserrat" panose="020F0502020204030204" pitchFamily="2" charset="0"/>
      <p:regular r:id="rId83"/>
    </p:embeddedFont>
    <p:embeddedFont>
      <p:font typeface="Montserrat Bold" panose="020B0604020202020204" charset="0"/>
      <p:regular r:id="rId84"/>
    </p:embeddedFont>
    <p:embeddedFont>
      <p:font typeface="Montserrat Bold Italics" panose="020B0604020202020204" charset="0"/>
      <p:regular r:id="rId85"/>
    </p:embeddedFont>
    <p:embeddedFont>
      <p:font typeface="Montserrat Italics" panose="020B0604020202020204" charset="0"/>
      <p:regular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4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3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2.fntdata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-3254706" y="980487"/>
            <a:ext cx="13031586" cy="8326026"/>
            <a:chOff x="0" y="0"/>
            <a:chExt cx="37724480" cy="241025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24479" cy="24102592"/>
            </a:xfrm>
            <a:custGeom>
              <a:avLst/>
              <a:gdLst/>
              <a:ahLst/>
              <a:cxnLst/>
              <a:rect l="l" t="t" r="r" b="b"/>
              <a:pathLst>
                <a:path w="37724479" h="24102592">
                  <a:moveTo>
                    <a:pt x="0" y="0"/>
                  </a:moveTo>
                  <a:lnTo>
                    <a:pt x="37724479" y="0"/>
                  </a:lnTo>
                  <a:lnTo>
                    <a:pt x="37724479" y="24102592"/>
                  </a:lnTo>
                  <a:lnTo>
                    <a:pt x="0" y="24102592"/>
                  </a:lnTo>
                  <a:close/>
                </a:path>
              </a:pathLst>
            </a:custGeom>
            <a:solidFill>
              <a:srgbClr val="2D3B4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37724480" cy="24112117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028700"/>
            <a:ext cx="5761080" cy="6701434"/>
          </a:xfrm>
          <a:custGeom>
            <a:avLst/>
            <a:gdLst/>
            <a:ahLst/>
            <a:cxnLst/>
            <a:rect l="l" t="t" r="r" b="b"/>
            <a:pathLst>
              <a:path w="5761080" h="6701434">
                <a:moveTo>
                  <a:pt x="0" y="0"/>
                </a:moveTo>
                <a:lnTo>
                  <a:pt x="5761080" y="0"/>
                </a:lnTo>
                <a:lnTo>
                  <a:pt x="5761080" y="6701434"/>
                </a:lnTo>
                <a:lnTo>
                  <a:pt x="0" y="6701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023" b="-1492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11304170" y="6886134"/>
            <a:ext cx="5955130" cy="126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9"/>
              </a:lnSpc>
            </a:pPr>
            <a:r>
              <a:rPr lang="en-US" sz="2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Coordenação Arqudiocesana de Pastoral</a:t>
            </a:r>
          </a:p>
          <a:p>
            <a:pPr algn="r">
              <a:lnSpc>
                <a:spcPts val="2859"/>
              </a:lnSpc>
            </a:pPr>
            <a:r>
              <a:rPr lang="en-US" sz="2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Comissão de Formação Permanente</a:t>
            </a:r>
          </a:p>
          <a:p>
            <a:pPr algn="r">
              <a:lnSpc>
                <a:spcPts val="1560"/>
              </a:lnSpc>
            </a:pPr>
            <a:endParaRPr lang="en-US" sz="2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>
              <a:lnSpc>
                <a:spcPts val="2859"/>
              </a:lnSpc>
              <a:spcBef>
                <a:spcPct val="0"/>
              </a:spcBef>
            </a:pPr>
            <a:r>
              <a:rPr lang="en-US" sz="2199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Arquidiocese de Campinas - SP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44000" y="4862453"/>
            <a:ext cx="8115300" cy="50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3"/>
              </a:lnSpc>
            </a:pPr>
            <a:r>
              <a:rPr lang="en-US" sz="299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FORMAÇÃO PARA AS FORANIAS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44000" y="1019175"/>
            <a:ext cx="8115300" cy="266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59"/>
              </a:lnSpc>
            </a:pPr>
            <a:r>
              <a:rPr lang="en-US" sz="5799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Diretrizes Gerais da Ação Evangelizadora da Igreja no Brasil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1357312"/>
            <a:ext cx="18288000" cy="8929688"/>
          </a:xfrm>
          <a:custGeom>
            <a:avLst/>
            <a:gdLst/>
            <a:ahLst/>
            <a:cxnLst/>
            <a:rect l="l" t="t" r="r" b="b"/>
            <a:pathLst>
              <a:path w="18288000" h="8929688">
                <a:moveTo>
                  <a:pt x="0" y="0"/>
                </a:moveTo>
                <a:lnTo>
                  <a:pt x="18288000" y="0"/>
                </a:lnTo>
                <a:lnTo>
                  <a:pt x="18288000" y="8929688"/>
                </a:lnTo>
                <a:lnTo>
                  <a:pt x="0" y="8929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33" b="-30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65722" y="1019175"/>
            <a:ext cx="10356556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I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IGREJA: TENDA DO ENCONTRO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922890" y="-308112"/>
            <a:ext cx="5486845" cy="9566412"/>
            <a:chOff x="0" y="0"/>
            <a:chExt cx="8697244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697244" cy="15163800"/>
            </a:xfrm>
            <a:custGeom>
              <a:avLst/>
              <a:gdLst/>
              <a:ahLst/>
              <a:cxnLst/>
              <a:rect l="l" t="t" r="r" b="b"/>
              <a:pathLst>
                <a:path w="8697244" h="15163800">
                  <a:moveTo>
                    <a:pt x="8697244" y="254000"/>
                  </a:moveTo>
                  <a:lnTo>
                    <a:pt x="8697244" y="14909800"/>
                  </a:lnTo>
                  <a:cubicBezTo>
                    <a:pt x="8697244" y="15050136"/>
                    <a:pt x="8603910" y="15163800"/>
                    <a:pt x="8488677" y="15163800"/>
                  </a:cubicBezTo>
                  <a:lnTo>
                    <a:pt x="208567" y="15163800"/>
                  </a:lnTo>
                  <a:cubicBezTo>
                    <a:pt x="93334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93334" y="0"/>
                    <a:pt x="208567" y="0"/>
                  </a:cubicBezTo>
                  <a:lnTo>
                    <a:pt x="8488677" y="0"/>
                  </a:lnTo>
                  <a:cubicBezTo>
                    <a:pt x="8603910" y="0"/>
                    <a:pt x="8697244" y="113665"/>
                    <a:pt x="8697244" y="254000"/>
                  </a:cubicBezTo>
                  <a:close/>
                </a:path>
              </a:pathLst>
            </a:custGeom>
            <a:blipFill>
              <a:blip r:embed="rId3"/>
              <a:stretch>
                <a:fillRect l="-66987" r="-6698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288858"/>
            <a:ext cx="10961111" cy="6228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Comunidade que se alarga.</a:t>
            </a:r>
          </a:p>
          <a:p>
            <a:pPr algn="l">
              <a:lnSpc>
                <a:spcPts val="35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Sustentada pelas estacas firmes da fé, esperança e caridade.</a:t>
            </a:r>
          </a:p>
          <a:p>
            <a:pPr algn="l">
              <a:lnSpc>
                <a:spcPts val="35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Espaço de comunhão, participação e missão.</a:t>
            </a:r>
          </a:p>
          <a:p>
            <a:pPr algn="l">
              <a:lnSpc>
                <a:spcPts val="35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Aberta às periferias geográficas e existenciais (</a:t>
            </a:r>
            <a:r>
              <a:rPr lang="en-US" sz="3200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Evangelii Gaudium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n. 30).</a:t>
            </a:r>
          </a:p>
          <a:p>
            <a:pPr algn="l">
              <a:lnSpc>
                <a:spcPts val="35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é Tenda do Encontro aberta a todos.</a:t>
            </a:r>
          </a:p>
          <a:p>
            <a:pPr algn="l">
              <a:lnSpc>
                <a:spcPts val="35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 coloca nos desertos existenciais.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19175"/>
            <a:ext cx="1035655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20"/>
              </a:lnSpc>
            </a:pPr>
            <a:r>
              <a:rPr lang="en-US" sz="46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A imagem da Tenda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660953" y="-308112"/>
            <a:ext cx="5946310" cy="9910805"/>
            <a:chOff x="0" y="0"/>
            <a:chExt cx="9098016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98015" cy="15163800"/>
            </a:xfrm>
            <a:custGeom>
              <a:avLst/>
              <a:gdLst/>
              <a:ahLst/>
              <a:cxnLst/>
              <a:rect l="l" t="t" r="r" b="b"/>
              <a:pathLst>
                <a:path w="9098015" h="15163800">
                  <a:moveTo>
                    <a:pt x="9098015" y="254000"/>
                  </a:moveTo>
                  <a:lnTo>
                    <a:pt x="9098015" y="14909800"/>
                  </a:lnTo>
                  <a:cubicBezTo>
                    <a:pt x="9098015" y="15050136"/>
                    <a:pt x="9000381" y="15163800"/>
                    <a:pt x="8879838" y="15163800"/>
                  </a:cubicBezTo>
                  <a:lnTo>
                    <a:pt x="218178" y="15163800"/>
                  </a:lnTo>
                  <a:cubicBezTo>
                    <a:pt x="97635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97635" y="0"/>
                    <a:pt x="218178" y="0"/>
                  </a:cubicBezTo>
                  <a:lnTo>
                    <a:pt x="8879838" y="0"/>
                  </a:lnTo>
                  <a:cubicBezTo>
                    <a:pt x="9000381" y="0"/>
                    <a:pt x="9098015" y="113665"/>
                    <a:pt x="9098015" y="254000"/>
                  </a:cubicBezTo>
                  <a:close/>
                </a:path>
              </a:pathLst>
            </a:custGeom>
            <a:blipFill>
              <a:blip r:embed="rId3"/>
              <a:stretch>
                <a:fillRect l="-22923" r="-4374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62530"/>
            <a:ext cx="10961111" cy="534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AT:</a:t>
            </a: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Habitação do peregrino (Gn 18, 1-15; Ex 40,36-37).</a:t>
            </a:r>
          </a:p>
          <a:p>
            <a:pPr algn="l">
              <a:lnSpc>
                <a:spcPts val="3874"/>
              </a:lnSpc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Flexibilidade e mobilidade da tenda.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Isaías:</a:t>
            </a: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Alargar o espaço da tenda (Is 54,2).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Jesus: </a:t>
            </a: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Verbo se fez carne e armou sua tenda entre nós (Jo 1,14). </a:t>
            </a:r>
          </a:p>
          <a:p>
            <a:pPr algn="l">
              <a:lnSpc>
                <a:spcPts val="3874"/>
              </a:lnSpc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Ele é a morada de Deus junto à humanidade.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Paulo: </a:t>
            </a: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fabricante de tendas a construtor de tendas-comunidades (cf. At 18,3).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A Tenda na Sagrada Escritura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2417762"/>
            <a:ext cx="18288000" cy="398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"Hoje, assumir, para a Igreja a imagem de uma tenda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disposta a alargar seus espaços é recordar a identidade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Povo de Deus peregrino, aberto à graça de Deus e sustentado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pelas estacas bem firmes da fé, esperança e caridade". </a:t>
            </a:r>
          </a:p>
          <a:p>
            <a:pPr algn="ctr">
              <a:lnSpc>
                <a:spcPts val="2040"/>
              </a:lnSpc>
            </a:pPr>
            <a:endParaRPr lang="en-US" sz="35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5440"/>
              </a:lnSpc>
            </a:pPr>
            <a:r>
              <a:rPr lang="en-US" sz="32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(DGAE, n. 12)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417" y="2428875"/>
            <a:ext cx="18282583" cy="7858125"/>
          </a:xfrm>
          <a:custGeom>
            <a:avLst/>
            <a:gdLst/>
            <a:ahLst/>
            <a:cxnLst/>
            <a:rect l="l" t="t" r="r" b="b"/>
            <a:pathLst>
              <a:path w="18282583" h="7858125">
                <a:moveTo>
                  <a:pt x="0" y="0"/>
                </a:moveTo>
                <a:lnTo>
                  <a:pt x="18282583" y="0"/>
                </a:lnTo>
                <a:lnTo>
                  <a:pt x="18282583" y="7858125"/>
                </a:lnTo>
                <a:lnTo>
                  <a:pt x="0" y="7858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0909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65722" y="1019175"/>
            <a:ext cx="10356556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II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A ESCUTA DOS SINAIS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660953" y="-308112"/>
            <a:ext cx="5946310" cy="9910805"/>
            <a:chOff x="0" y="0"/>
            <a:chExt cx="9098016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98015" cy="15163800"/>
            </a:xfrm>
            <a:custGeom>
              <a:avLst/>
              <a:gdLst/>
              <a:ahLst/>
              <a:cxnLst/>
              <a:rect l="l" t="t" r="r" b="b"/>
              <a:pathLst>
                <a:path w="9098015" h="15163800">
                  <a:moveTo>
                    <a:pt x="9098015" y="254000"/>
                  </a:moveTo>
                  <a:lnTo>
                    <a:pt x="9098015" y="14909800"/>
                  </a:lnTo>
                  <a:cubicBezTo>
                    <a:pt x="9098015" y="15050136"/>
                    <a:pt x="9000381" y="15163800"/>
                    <a:pt x="8879838" y="15163800"/>
                  </a:cubicBezTo>
                  <a:lnTo>
                    <a:pt x="218178" y="15163800"/>
                  </a:lnTo>
                  <a:cubicBezTo>
                    <a:pt x="97635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97635" y="0"/>
                    <a:pt x="218178" y="0"/>
                  </a:cubicBezTo>
                  <a:lnTo>
                    <a:pt x="8879838" y="0"/>
                  </a:lnTo>
                  <a:cubicBezTo>
                    <a:pt x="9000381" y="0"/>
                    <a:pt x="9098015" y="113665"/>
                    <a:pt x="9098015" y="254000"/>
                  </a:cubicBezTo>
                  <a:close/>
                </a:path>
              </a:pathLst>
            </a:custGeom>
            <a:blipFill>
              <a:blip r:embed="rId3"/>
              <a:stretch>
                <a:fillRect t="-3331" b="-333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62530"/>
            <a:ext cx="10961111" cy="5828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Igreja, tenda peregrina no meio da história, escuta as vozes que chegam, algumas carregadas de esperança, outras marcadas pela dor (DGAE, 17).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Aprender a discernir os apelos do Espírito.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cada realidade humana, Deus continua a falar e a conduzir seu povo pelos caminhos da missão. </a:t>
            </a:r>
          </a:p>
          <a:p>
            <a:pPr algn="l">
              <a:lnSpc>
                <a:spcPts val="3874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Perceber os sinais dos tempos e interpretá-los à luz do Evangelho, para responder, de forma adaptada à cada geração (DGAE, n. 18).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Os sinais dos tempos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61260"/>
            <a:ext cx="16230600" cy="608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Muitos fiéis se reúnem para santificar o Dia do Senhor na Celebração da Eucaristia, </a:t>
            </a:r>
          </a:p>
          <a:p>
            <a:pPr algn="l">
              <a:lnSpc>
                <a:spcPts val="375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e quando não possível na Celebração da Palavra.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Numerosas e ainda crescentes experiências de Iniciação à Vida Cristã.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eigos e leigas, inclusive crianças e adolescentes, engajados nas comunidades.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Valor da piedade do povo cristão brasileiro, presente sobretudo nos santuários.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Testemunho de sinodalidade de ministros ordenados em relação ao povo.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Gestos de pessoas e grupos que revelam o senso de comunidade.</a:t>
            </a:r>
          </a:p>
          <a:p>
            <a:pPr algn="l">
              <a:lnSpc>
                <a:spcPts val="30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defesa da vida, desde a concepção até o seu fim natural.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6192218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7 Sinais esperançosos </a:t>
            </a:r>
            <a:r>
              <a:rPr lang="en-US" sz="4800">
                <a:solidFill>
                  <a:srgbClr val="0A007B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(DGAE, nn. 19-25)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491423"/>
            <a:ext cx="16230600" cy="641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Enfraquecimento do sentido comunitário da fé;</a:t>
            </a: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Crise do compromisso com o estado permanente de missão;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Distanciamento da cultura local;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Uma catequese resistente ao caminho da Iniciação à Vida Cristã;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Proselitismo e o mercantilismo da fé;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Contratestemunho de membros das comunidades;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Esfriamento da dimensão fraterna e da comunhão;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Frágil protagonismo de parte dos cristãos leigos e leigas;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Clericalismo (que atinge ministros ordenados e cristãos leigos e leigas);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Planos pastorais com frágil sintonia com as orientações da CNBB;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Resistência ao Concílio Vaticano II;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Esfriamento da fé;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Limites no diálogo com jovens e adolescentes;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6192218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Alguns desafios </a:t>
            </a:r>
            <a:r>
              <a:rPr lang="en-US" sz="4800">
                <a:solidFill>
                  <a:srgbClr val="0A007B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(DGAE, n. 27)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981075"/>
            <a:ext cx="16230600" cy="7901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Pouca interlocução com os pobres como sujeitos da evangelização;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Frágil incidência sociotransformadora da fé;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Tímido espírito missionário;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Persistente descaso para com a Casa Comum;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Grupos que vivem o Evangelho à parte da vida social, de forma sectária;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 novas tecnologias e a Inteligência Artificial;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Geração de Conteúdos manipulados e informações falsas;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Novas relações entre forças econômicas (tudo à lógica do mercado);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Polarizações políticas;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Racismo, misoginia, xenofobia, feminicídio, homotransfobia e aporofobia;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Ameaças à vida, desde a concepção até o seu fim natural;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Processo de urbanização;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Experiências plurais do crer, muitas vezes de caráter terapêutico, autoajuda;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Desafios no universo da Educação (aplicação do Pacto Educativo Global);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Exagerado cuidado e afeto com animais de estimação;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Dependência de jogos de apostas, consumo de drogas e bebidas.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417" y="2428875"/>
            <a:ext cx="18282583" cy="7858125"/>
          </a:xfrm>
          <a:custGeom>
            <a:avLst/>
            <a:gdLst/>
            <a:ahLst/>
            <a:cxnLst/>
            <a:rect l="l" t="t" r="r" b="b"/>
            <a:pathLst>
              <a:path w="18282583" h="7858125">
                <a:moveTo>
                  <a:pt x="0" y="0"/>
                </a:moveTo>
                <a:lnTo>
                  <a:pt x="18282583" y="0"/>
                </a:lnTo>
                <a:lnTo>
                  <a:pt x="18282583" y="7858125"/>
                </a:lnTo>
                <a:lnTo>
                  <a:pt x="0" y="7858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090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417" y="526922"/>
            <a:ext cx="18282583" cy="10283953"/>
          </a:xfrm>
          <a:custGeom>
            <a:avLst/>
            <a:gdLst/>
            <a:ahLst/>
            <a:cxnLst/>
            <a:rect l="l" t="t" r="r" b="b"/>
            <a:pathLst>
              <a:path w="18282583" h="10283953">
                <a:moveTo>
                  <a:pt x="0" y="0"/>
                </a:moveTo>
                <a:lnTo>
                  <a:pt x="18282583" y="0"/>
                </a:lnTo>
                <a:lnTo>
                  <a:pt x="18282583" y="10283953"/>
                </a:lnTo>
                <a:lnTo>
                  <a:pt x="0" y="10283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019175"/>
            <a:ext cx="16230600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III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DISCERNIMENTO PARA UMA IGREJA SINODAL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684640" y="-308112"/>
            <a:ext cx="6922623" cy="9910805"/>
            <a:chOff x="0" y="0"/>
            <a:chExt cx="10591800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91800" cy="15163800"/>
            </a:xfrm>
            <a:custGeom>
              <a:avLst/>
              <a:gdLst/>
              <a:ahLst/>
              <a:cxnLst/>
              <a:rect l="l" t="t" r="r" b="b"/>
              <a:pathLst>
                <a:path w="10591800" h="15163800">
                  <a:moveTo>
                    <a:pt x="10591800" y="254000"/>
                  </a:moveTo>
                  <a:lnTo>
                    <a:pt x="10591800" y="14909800"/>
                  </a:lnTo>
                  <a:cubicBezTo>
                    <a:pt x="10591800" y="15050136"/>
                    <a:pt x="10478135" y="15163800"/>
                    <a:pt x="10337800" y="15163800"/>
                  </a:cubicBezTo>
                  <a:lnTo>
                    <a:pt x="254000" y="15163800"/>
                  </a:lnTo>
                  <a:cubicBezTo>
                    <a:pt x="113665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13665" y="0"/>
                    <a:pt x="254000" y="0"/>
                  </a:cubicBezTo>
                  <a:lnTo>
                    <a:pt x="10337800" y="0"/>
                  </a:lnTo>
                  <a:cubicBezTo>
                    <a:pt x="10478135" y="0"/>
                    <a:pt x="10591800" y="113665"/>
                    <a:pt x="10591800" y="254000"/>
                  </a:cubicBezTo>
                  <a:close/>
                </a:path>
              </a:pathLst>
            </a:custGeom>
            <a:blipFill>
              <a:blip r:embed="rId3"/>
              <a:stretch>
                <a:fillRect l="-65921" r="-4872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26970"/>
            <a:ext cx="9722861" cy="6069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Indicam, orientam, oferecem direção, linhas básicas para a evangelização.</a:t>
            </a:r>
          </a:p>
          <a:p>
            <a:pPr algn="l">
              <a:lnSpc>
                <a:spcPts val="48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“existe para evangelizar” (</a:t>
            </a:r>
            <a:r>
              <a:rPr lang="en-US" sz="3200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Evangelii Nuntiandi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14).</a:t>
            </a:r>
          </a:p>
          <a:p>
            <a:pPr algn="l">
              <a:lnSpc>
                <a:spcPts val="48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missão dada por Jesus aos discípulos é anunciar o Evangelho (DGAE, 1).</a:t>
            </a:r>
          </a:p>
          <a:p>
            <a:pPr algn="l">
              <a:lnSpc>
                <a:spcPts val="48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vista do Reino de Deus.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976124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Para que servem as DGAE? 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1431925"/>
            <a:ext cx="18288000" cy="629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"Movida pelo Espírito, a Igreja aprende a discernir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para melhor firmar suas estacas e alargar seu espaço.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Ela é chamada a rever seus caminhos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renovar seu modo de viver e anunciar o Evangelho.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 atitude sinodal, ela escuta, dialoga e se deixa converter,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para que sua tenda seja cada vez mais lugar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 comunhão, participação e missão" </a:t>
            </a:r>
          </a:p>
          <a:p>
            <a:pPr algn="ctr">
              <a:lnSpc>
                <a:spcPts val="2040"/>
              </a:lnSpc>
            </a:pPr>
            <a:endParaRPr lang="en-US" sz="35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5440"/>
              </a:lnSpc>
            </a:pPr>
            <a:r>
              <a:rPr lang="en-US" sz="32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(DGAE, n. 41)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660953" y="0"/>
            <a:ext cx="5627047" cy="9258300"/>
            <a:chOff x="0" y="0"/>
            <a:chExt cx="8609534" cy="14165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609534" cy="14165449"/>
            </a:xfrm>
            <a:custGeom>
              <a:avLst/>
              <a:gdLst/>
              <a:ahLst/>
              <a:cxnLst/>
              <a:rect l="l" t="t" r="r" b="b"/>
              <a:pathLst>
                <a:path w="8609534" h="14165449">
                  <a:moveTo>
                    <a:pt x="8609534" y="237277"/>
                  </a:moveTo>
                  <a:lnTo>
                    <a:pt x="8609534" y="13928172"/>
                  </a:lnTo>
                  <a:cubicBezTo>
                    <a:pt x="8609534" y="14059267"/>
                    <a:pt x="8517141" y="14165449"/>
                    <a:pt x="8403070" y="14165449"/>
                  </a:cubicBezTo>
                  <a:lnTo>
                    <a:pt x="206464" y="14165449"/>
                  </a:lnTo>
                  <a:cubicBezTo>
                    <a:pt x="92392" y="14165449"/>
                    <a:pt x="0" y="14059267"/>
                    <a:pt x="0" y="13928172"/>
                  </a:cubicBezTo>
                  <a:lnTo>
                    <a:pt x="0" y="237277"/>
                  </a:lnTo>
                  <a:cubicBezTo>
                    <a:pt x="0" y="106182"/>
                    <a:pt x="92392" y="0"/>
                    <a:pt x="206464" y="0"/>
                  </a:cubicBezTo>
                  <a:lnTo>
                    <a:pt x="8403070" y="0"/>
                  </a:lnTo>
                  <a:cubicBezTo>
                    <a:pt x="8517141" y="0"/>
                    <a:pt x="8609534" y="106182"/>
                    <a:pt x="8609534" y="237277"/>
                  </a:cubicBezTo>
                  <a:close/>
                </a:path>
              </a:pathLst>
            </a:custGeom>
            <a:blipFill>
              <a:blip r:embed="rId3"/>
              <a:stretch>
                <a:fillRect l="-39434" r="-1255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72055"/>
            <a:ext cx="10961111" cy="618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“A Igreja tem nome de Sínodo” (São João Crisóstomo,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Exp. In Psalms, 149, 1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Concretização da eclesiologia do Vaticano II.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sinodalidade é o critério para o discernimento.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 vocação de caminhar juntos; e caracteriza a Igreja.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no Brasil sempre buscou viver a sinodalide.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“É o caminho que Deus espera da Igreja do Terceiro Milênio” (Papa Francisco).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Sinodalidade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876300"/>
            <a:ext cx="16230600" cy="7590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"Para viver melhor a sinodalidade, é preciso que sejamos capazes de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acolher e entender nossas diferenças de pensamentos, concepções e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carismas como dons a serviço do bem de todos e não como ameaças.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Não alcançaremos a sinodalidade uniformizando pensamentos e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identidades, mas nos abrindo à escuta da Palavra e do Espírito, à escuta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uns dos outros e ao diálogo generoso em favor de propósitos comuns,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dos quais o maior e principal é a evangelização. Tampouco é necessário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abolir o que é próprio das vocações específicas — como a autoridade inerente ao ministério ordenado —, mas é imprescindível que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sejam vividas em chave de sinodalidade, comunhão e serviço." </a:t>
            </a:r>
          </a:p>
          <a:p>
            <a:pPr algn="ctr">
              <a:lnSpc>
                <a:spcPts val="1360"/>
              </a:lnSpc>
            </a:pPr>
            <a:endParaRPr lang="en-US" sz="32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(DGAE, n. 44)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951308" y="5143500"/>
            <a:ext cx="6336692" cy="4114800"/>
          </a:xfrm>
          <a:custGeom>
            <a:avLst/>
            <a:gdLst/>
            <a:ahLst/>
            <a:cxnLst/>
            <a:rect l="l" t="t" r="r" b="b"/>
            <a:pathLst>
              <a:path w="6336692" h="4114800">
                <a:moveTo>
                  <a:pt x="0" y="0"/>
                </a:moveTo>
                <a:lnTo>
                  <a:pt x="6336692" y="0"/>
                </a:lnTo>
                <a:lnTo>
                  <a:pt x="6336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046" r="-2023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028700" y="2424430"/>
            <a:ext cx="16230600" cy="58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COMUNHÃO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indica a realidade mais íntima da Igreja, pela qual ela participa da vida de Deus, Uno e Trino.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PARTICIPAÇÃO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forma como a comunhão é vivida na história, tendo seu fundamento na dignidade batismal.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MISSÃO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eixo fundamental das comunidades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eclesiais (DGAE 2019-2023, n. 83), está a serviço do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anúncio do Reino de Deus, que já está entre nós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e que virá, sendo a Igreja um sinal concreto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dele na história.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3 atitudes sinodais: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358004" y="0"/>
            <a:ext cx="4929996" cy="9258300"/>
            <a:chOff x="0" y="0"/>
            <a:chExt cx="7543027" cy="14165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43027" cy="14165449"/>
            </a:xfrm>
            <a:custGeom>
              <a:avLst/>
              <a:gdLst/>
              <a:ahLst/>
              <a:cxnLst/>
              <a:rect l="l" t="t" r="r" b="b"/>
              <a:pathLst>
                <a:path w="7543027" h="14165449">
                  <a:moveTo>
                    <a:pt x="7543027" y="237277"/>
                  </a:moveTo>
                  <a:lnTo>
                    <a:pt x="7543027" y="13928172"/>
                  </a:lnTo>
                  <a:cubicBezTo>
                    <a:pt x="7543027" y="14059267"/>
                    <a:pt x="7462080" y="14165449"/>
                    <a:pt x="7362140" y="14165449"/>
                  </a:cubicBezTo>
                  <a:lnTo>
                    <a:pt x="180888" y="14165449"/>
                  </a:lnTo>
                  <a:cubicBezTo>
                    <a:pt x="80947" y="14165449"/>
                    <a:pt x="0" y="14059267"/>
                    <a:pt x="0" y="13928172"/>
                  </a:cubicBezTo>
                  <a:lnTo>
                    <a:pt x="0" y="237277"/>
                  </a:lnTo>
                  <a:cubicBezTo>
                    <a:pt x="0" y="106182"/>
                    <a:pt x="80947" y="0"/>
                    <a:pt x="180888" y="0"/>
                  </a:cubicBezTo>
                  <a:lnTo>
                    <a:pt x="7362140" y="0"/>
                  </a:lnTo>
                  <a:cubicBezTo>
                    <a:pt x="7462080" y="0"/>
                    <a:pt x="7543027" y="106182"/>
                    <a:pt x="7543027" y="237277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19175" y="2424430"/>
            <a:ext cx="12111038" cy="531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Finalidade: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dar a conhecer a todos e fazer com que todos participem da comunhão eterna.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 rosto da sinodalidade: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comunidade de diferentes.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A distinção deve nos unir, não separar.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A diversidade provém do Espírito, não é uma ameaça.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Estar ligado e em comunhão com a Diocese.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ministro ordenado é um harmonizador de dons.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COMUNHÃO </a:t>
            </a:r>
            <a:r>
              <a:rPr lang="en-US" sz="4800">
                <a:solidFill>
                  <a:srgbClr val="0A007B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(DGAE, nn. 46-50)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24504" y="0"/>
            <a:ext cx="6263496" cy="9258300"/>
            <a:chOff x="0" y="0"/>
            <a:chExt cx="9583318" cy="14165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583318" cy="14165449"/>
            </a:xfrm>
            <a:custGeom>
              <a:avLst/>
              <a:gdLst/>
              <a:ahLst/>
              <a:cxnLst/>
              <a:rect l="l" t="t" r="r" b="b"/>
              <a:pathLst>
                <a:path w="9583318" h="14165449">
                  <a:moveTo>
                    <a:pt x="9583318" y="237277"/>
                  </a:moveTo>
                  <a:lnTo>
                    <a:pt x="9583318" y="13928172"/>
                  </a:lnTo>
                  <a:cubicBezTo>
                    <a:pt x="9583318" y="14059267"/>
                    <a:pt x="9480476" y="14165449"/>
                    <a:pt x="9353503" y="14165449"/>
                  </a:cubicBezTo>
                  <a:lnTo>
                    <a:pt x="229816" y="14165449"/>
                  </a:lnTo>
                  <a:cubicBezTo>
                    <a:pt x="102843" y="14165449"/>
                    <a:pt x="0" y="14059267"/>
                    <a:pt x="0" y="13928172"/>
                  </a:cubicBezTo>
                  <a:lnTo>
                    <a:pt x="0" y="237277"/>
                  </a:lnTo>
                  <a:cubicBezTo>
                    <a:pt x="0" y="106182"/>
                    <a:pt x="102843" y="0"/>
                    <a:pt x="229816" y="0"/>
                  </a:cubicBezTo>
                  <a:lnTo>
                    <a:pt x="9353503" y="0"/>
                  </a:lnTo>
                  <a:cubicBezTo>
                    <a:pt x="9480476" y="0"/>
                    <a:pt x="9583318" y="106182"/>
                    <a:pt x="9583318" y="237277"/>
                  </a:cubicBezTo>
                  <a:close/>
                </a:path>
              </a:pathLst>
            </a:custGeom>
            <a:blipFill>
              <a:blip r:embed="rId3"/>
              <a:stretch>
                <a:fillRect l="-19149" r="-1914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19175" y="2424430"/>
            <a:ext cx="10634662" cy="607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virtude do Batismo, ela é um dom.</a:t>
            </a:r>
          </a:p>
          <a:p>
            <a:pPr algn="l">
              <a:lnSpc>
                <a:spcPts val="364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é chamada a alargar as oportunidades de exercício concreto de participação.</a:t>
            </a:r>
          </a:p>
          <a:p>
            <a:pPr algn="l">
              <a:lnSpc>
                <a:spcPts val="364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Força da diocesaneidade.</a:t>
            </a:r>
          </a:p>
          <a:p>
            <a:pPr algn="l">
              <a:lnSpc>
                <a:spcPts val="364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Papel sinodal dos ministros ordenados.</a:t>
            </a:r>
          </a:p>
          <a:p>
            <a:pPr algn="l">
              <a:lnSpc>
                <a:spcPts val="364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Ameaçam o senso de pertença das comunidades eclesiais à Igreja local os grupos fechados e de natureza sectária.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PARTICIPAÇÃO </a:t>
            </a:r>
            <a:r>
              <a:rPr lang="en-US" sz="4800">
                <a:solidFill>
                  <a:srgbClr val="0A007B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(DGAE, nn. 51-59)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0634662" cy="523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Quem é batizado se torna missionário.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Missão: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Anúncio da pessoa de Jesus Cristo e convite a uma experiência de encontro com Ele.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Nada deve se antepor a essa missão! (DGAE, n. 62).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Superar a pastoral de conservação.</a:t>
            </a:r>
          </a:p>
          <a:p>
            <a:pPr algn="l">
              <a:lnSpc>
                <a:spcPts val="364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Missão é ir ao encontro!</a:t>
            </a:r>
          </a:p>
        </p:txBody>
      </p:sp>
      <p:sp>
        <p:nvSpPr>
          <p:cNvPr id="7" name="Freeform 7"/>
          <p:cNvSpPr/>
          <p:nvPr/>
        </p:nvSpPr>
        <p:spPr>
          <a:xfrm>
            <a:off x="12217059" y="1883997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7" y="0"/>
                </a:lnTo>
                <a:lnTo>
                  <a:pt x="5750607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MISSÃO </a:t>
            </a:r>
            <a:r>
              <a:rPr lang="en-US" sz="4800">
                <a:solidFill>
                  <a:srgbClr val="0A007B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(DGAE, nn. 60-65)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3046095"/>
            <a:ext cx="18288000" cy="7240905"/>
          </a:xfrm>
          <a:custGeom>
            <a:avLst/>
            <a:gdLst/>
            <a:ahLst/>
            <a:cxnLst/>
            <a:rect l="l" t="t" r="r" b="b"/>
            <a:pathLst>
              <a:path w="18288000" h="7240905">
                <a:moveTo>
                  <a:pt x="0" y="0"/>
                </a:moveTo>
                <a:lnTo>
                  <a:pt x="18288000" y="0"/>
                </a:lnTo>
                <a:lnTo>
                  <a:pt x="18288000" y="7240905"/>
                </a:lnTo>
                <a:lnTo>
                  <a:pt x="0" y="72409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470" b="-2959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965722" y="1019175"/>
            <a:ext cx="10356556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IV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07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é mistério da Santíssima Trindade.</a:t>
            </a:r>
          </a:p>
          <a:p>
            <a:pPr algn="l">
              <a:lnSpc>
                <a:spcPts val="364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local é sujeito da missão,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uma orquestra de dons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algn="l">
              <a:lnSpc>
                <a:spcPts val="364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Corresponsabilidade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cada batizado no tríplice múnus batismal: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profeta, sacerdote e pastor.</a:t>
            </a:r>
          </a:p>
          <a:p>
            <a:pPr algn="l">
              <a:lnSpc>
                <a:spcPts val="364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Igreja como Povo de Deus.</a:t>
            </a:r>
          </a:p>
          <a:p>
            <a:pPr algn="l">
              <a:lnSpc>
                <a:spcPts val="364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“Nesse povo, pelo Batismo,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todos têm igual dignidade e participam do sacerdócio de Cristo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embora cada um seja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chamado a uma forma específica de participação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”. (DGAE, n. 70).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31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Laicato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enviados a atuarem de modo transformador na sociedade.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Incentive-os à atuação política e ao exercício de cargos públicos.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Se reconheça cada cristão leigo e leiga como sujeito eclesial (DGAE, n. 74).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Ampliar a participação efetiva dos leigos nos processos de decisão na Igreja.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Famílias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dom precioso de Deus e uma vocação.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Promover itinerários de catequese à vocação matrimonial.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Acolher, acompanhar, discernir e integrar os casais em nova união.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Dedicar a mesma atenção às famílias monoparentais.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Famílias que vivem a experiência de ter pessoas com tendência homossexual.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2346008"/>
            <a:ext cx="18288000" cy="5692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"Evangelizar,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anunciando Jesus Cristo,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como Igreja sinodal,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sustentada pela Palavra e pelos sacramentos,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formada por comunidades de discípulos missionários,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comprometidas com a opção preferencial pelos pobres </a:t>
            </a:r>
          </a:p>
          <a:p>
            <a:pPr algn="ctr">
              <a:lnSpc>
                <a:spcPts val="5440"/>
              </a:lnSpc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orientadas para a plenitude do Reino de Deus". </a:t>
            </a:r>
          </a:p>
          <a:p>
            <a:pPr algn="ctr">
              <a:lnSpc>
                <a:spcPts val="2040"/>
              </a:lnSpc>
            </a:pPr>
            <a:endParaRPr lang="en-US" sz="32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5440"/>
              </a:lnSpc>
            </a:pPr>
            <a:r>
              <a:rPr lang="en-US" sz="32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(DGAE, p. 16)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37097" y="1028700"/>
            <a:ext cx="1121380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Objetivo Geral das DGAE 2026-2032 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478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Crianças e adolescentes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têm muito a oferecer.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Necessário escutá-los e criar ambientes seguros.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Cuidado e a proteção a eles por parte da Igreja.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Itinerários da Iniciação Cristã, coroinhas, Infância e Adolescência Missionária.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Jovens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têm um papel indispensável na renovação sinodal da Igreja.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É urgente que nossas comunidades lhes abram espaço real.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Investir tempo, energia e recursos para caminhar com os jovens.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Fortalecimento do Setor Juventude nas Dioceses.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53005"/>
            <a:ext cx="16240125" cy="629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9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Mulheres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presença essencial para a evangelização.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Constituem a maioria daqueles que frequentam as igrejas.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Reconhecimento do protagonismo das mulheres na comunidade (catequistas).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Garantia de participação nos processos de decisão e papéis de responsabilidade.</a:t>
            </a:r>
          </a:p>
          <a:p>
            <a:pPr algn="l">
              <a:lnSpc>
                <a:spcPts val="338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9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Pessoas com deficiência e neurodivergência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sujeitos ativos de evangelização.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Reconhecer suas capacidades apostólicas.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Trazem a riqueza de outra forma de perceber a realidade.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Adaptação dos espaços físicos e acessibilidade.</a:t>
            </a:r>
          </a:p>
          <a:p>
            <a:pPr algn="l">
              <a:lnSpc>
                <a:spcPts val="338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9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Idosos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muitos lugares, vistos como descartáveis e não produtivos.</a:t>
            </a:r>
          </a:p>
          <a:p>
            <a:pPr algn="l">
              <a:lnSpc>
                <a:spcPts val="39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    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Guardiães da memória da fé, da tradição e da sabedoria da experiência.   </a:t>
            </a:r>
          </a:p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Necessidade de acolhimento especializado aos idosos.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8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Vida consagrada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nas suas diferentes formas, contribui para a sinodalidade.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Importância da CRB.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Ministros ordenados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estão a serviço do anúncio do Evangelho e da edificação.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Importância de escutar os fiéis e garantir sua representatividade.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Promovem a comunhão sinodal e a missão da Igreja nos mais diversos contextos.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Estejam comprometidos com a animação de todas as vocações.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u="sng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Povos indígenas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tem aprendido muito do Evangelho da Vida no encontro e convívio com eles.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Sua contribuições são como “sementes do Verbo”.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Povo de Deus em missão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-1330523"/>
            <a:ext cx="18288000" cy="12948047"/>
          </a:xfrm>
          <a:custGeom>
            <a:avLst/>
            <a:gdLst/>
            <a:ahLst/>
            <a:cxnLst/>
            <a:rect l="l" t="t" r="r" b="b"/>
            <a:pathLst>
              <a:path w="18288000" h="12948047">
                <a:moveTo>
                  <a:pt x="0" y="0"/>
                </a:moveTo>
                <a:lnTo>
                  <a:pt x="18288000" y="0"/>
                </a:lnTo>
                <a:lnTo>
                  <a:pt x="18288000" y="12948046"/>
                </a:lnTo>
                <a:lnTo>
                  <a:pt x="0" y="12948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65722" y="1019175"/>
            <a:ext cx="10356556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V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CAMINHOS DA MISSÃO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287270"/>
            <a:ext cx="16240125" cy="5920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99"/>
              </a:lnSpc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São modos concretos de armar a tenda no tempo presente:</a:t>
            </a:r>
          </a:p>
          <a:p>
            <a:pPr marL="690879" lvl="1" indent="-345439" algn="l">
              <a:lnSpc>
                <a:spcPts val="7999"/>
              </a:lnSpc>
              <a:buFont typeface="Arial"/>
              <a:buChar char="•"/>
            </a:pPr>
            <a:r>
              <a:rPr lang="en-US" sz="319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(1) 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Animação Bíblica da Pastoral;</a:t>
            </a:r>
          </a:p>
          <a:p>
            <a:pPr marL="690879" lvl="1" indent="-345439" algn="l">
              <a:lnSpc>
                <a:spcPts val="7999"/>
              </a:lnSpc>
              <a:buFont typeface="Arial"/>
              <a:buChar char="•"/>
            </a:pPr>
            <a:r>
              <a:rPr lang="en-US" sz="319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(2)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Iniciação à Vida Cristã;</a:t>
            </a:r>
          </a:p>
          <a:p>
            <a:pPr marL="690879" lvl="1" indent="-345439" algn="l">
              <a:lnSpc>
                <a:spcPts val="7999"/>
              </a:lnSpc>
              <a:buFont typeface="Arial"/>
              <a:buChar char="•"/>
            </a:pPr>
            <a:r>
              <a:rPr lang="en-US" sz="319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(3)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Comunidade de discípulos missionários;</a:t>
            </a:r>
          </a:p>
          <a:p>
            <a:pPr marL="690879" lvl="1" indent="-345439" algn="l">
              <a:lnSpc>
                <a:spcPts val="7999"/>
              </a:lnSpc>
              <a:buFont typeface="Arial"/>
              <a:buChar char="•"/>
            </a:pPr>
            <a:r>
              <a:rPr lang="en-US" sz="319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(4)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Liturgia e Piedade Popular;</a:t>
            </a:r>
          </a:p>
          <a:p>
            <a:pPr marL="690879" lvl="1" indent="-345439" algn="l">
              <a:lnSpc>
                <a:spcPts val="7999"/>
              </a:lnSpc>
              <a:buFont typeface="Arial"/>
              <a:buChar char="•"/>
            </a:pPr>
            <a:r>
              <a:rPr lang="en-US" sz="319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(5)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Serviço à vida plena para todos.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Caminhos da Missão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372995"/>
            <a:ext cx="16240125" cy="609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Sagradas Escrituras devem estar amplamente aberta a todos.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Palavra de Deus na liturgia, catequese, espiritualidade e ação pastoral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Igreja é ouvinte e servidora da Palavra de Deus.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Centralidade da Palavra como fonte e critério de toda a evangelização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Não é uma pastoral a mais, mas uma qualidade da Igreja.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Todas as ações evangelizadoras sejam iluminadas pela Palavra de Deus.</a:t>
            </a:r>
          </a:p>
          <a:p>
            <a:pPr marL="690879" lvl="1" indent="-345439" algn="l">
              <a:lnSpc>
                <a:spcPts val="703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Formar discípulos que escutem com o coração e anunciem com a vida.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1. Animação Bíblica da Pastoral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175510"/>
            <a:ext cx="16240125" cy="665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en-US" sz="3000" b="1" i="1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Eixo da formação: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Criar processos simples e contínuos de formação bíblica;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Formar equipes paroquiais para animar grupos bíblicos e preparar leitores;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Integrar Bíblia e vida;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1010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 i="1">
                <a:solidFill>
                  <a:srgbClr val="010101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Eixo da oração: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Recolocar a Palavra de Deus no centro da vida comunitária;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Formar comunidades a partir da Leitura Orante da Palavra de Deus;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Garantir que todos os encontros e reuniões iniciem com uma oração bíblica;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1010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 i="1">
                <a:solidFill>
                  <a:srgbClr val="010101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Eixo do anúncio: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Aprofundar o elo entre a escuta da Palavra de Deus e o serviço aos pobres;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Produzir subsídios, roteiros bíblicos, vídeos, podcasts, materiais digitais etc;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Assegurar a todos o direito de receber o anúncio do querigma.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1. Animação Bíblica da Pastoral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668270"/>
            <a:ext cx="16240125" cy="604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Não como uma pastoral entre outras, 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mas como eixo unificador de toda a ação evangelizadora.</a:t>
            </a:r>
          </a:p>
          <a:p>
            <a:pPr algn="l">
              <a:lnSpc>
                <a:spcPts val="3999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Processo gradual, sistemático e permanente.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Urgência de um dinamismo catecumenal sustentado pelo querigma e pela mistagogia.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Precisamos de catequistas, novas metodologias e linguagens.</a:t>
            </a:r>
          </a:p>
          <a:p>
            <a:pPr algn="l">
              <a:lnSpc>
                <a:spcPts val="3999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Superar o “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curso para pais e padrinhos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” e assumir o acompanhamento pessoal das famílias.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2. Iniciação à Vida Cristã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1889760"/>
            <a:ext cx="16240125" cy="675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Assumir a vida cristã como caminho de crescimento;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Elaborar um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projeto diocesano de IVC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que envolva e renove as comunidades;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Aprofundar a IVC com o clero e os seminaristas;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Favorecer e aperfeiçoar a catequese de inspiração catecumenal;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Fazer da catequese um espaço de diálogo;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Consolidar a IVC nos encontros com pais e padrinhos do Batismo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Propor uma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catequese permanente com adultos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Implantar os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itinerários catecumenais para a vida matrimonial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2. Iniciação à Vida Cristã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1889760"/>
            <a:ext cx="16240125" cy="503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Promover, nas Igrejas particulares, o ministério instituído de catequista;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Implantar uma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formação permanente de catequistas;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Adotar subsídios com inspiração catecumenal, centrados na Leitura Orante;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Organizar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itinerários formativos para toda a comunidade;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Elaborar itinerários de IVC a partir da cultura dos povos originários;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Garantir uma catequese inclusiva.;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2. Iniciação à Vida Cristã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184703" y="-308112"/>
            <a:ext cx="6422560" cy="9910805"/>
            <a:chOff x="0" y="0"/>
            <a:chExt cx="9826691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6691" cy="15163800"/>
            </a:xfrm>
            <a:custGeom>
              <a:avLst/>
              <a:gdLst/>
              <a:ahLst/>
              <a:cxnLst/>
              <a:rect l="l" t="t" r="r" b="b"/>
              <a:pathLst>
                <a:path w="9826691" h="15163800">
                  <a:moveTo>
                    <a:pt x="9826691" y="254000"/>
                  </a:moveTo>
                  <a:lnTo>
                    <a:pt x="9826691" y="14909800"/>
                  </a:lnTo>
                  <a:cubicBezTo>
                    <a:pt x="9826691" y="15050136"/>
                    <a:pt x="9721236" y="15163800"/>
                    <a:pt x="9591039" y="15163800"/>
                  </a:cubicBezTo>
                  <a:lnTo>
                    <a:pt x="235652" y="15163800"/>
                  </a:lnTo>
                  <a:cubicBezTo>
                    <a:pt x="105454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05454" y="0"/>
                    <a:pt x="235652" y="0"/>
                  </a:cubicBezTo>
                  <a:lnTo>
                    <a:pt x="9591039" y="0"/>
                  </a:lnTo>
                  <a:cubicBezTo>
                    <a:pt x="9721236" y="0"/>
                    <a:pt x="9826691" y="113665"/>
                    <a:pt x="9826691" y="254000"/>
                  </a:cubicBezTo>
                  <a:close/>
                </a:path>
              </a:pathLst>
            </a:custGeom>
            <a:blipFill>
              <a:blip r:embed="rId3"/>
              <a:stretch>
                <a:fillRect l="-65589" r="-655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015053" y="2961900"/>
            <a:ext cx="4761860" cy="4363200"/>
            <a:chOff x="0" y="0"/>
            <a:chExt cx="17182245" cy="1574375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82244" cy="15743758"/>
            </a:xfrm>
            <a:custGeom>
              <a:avLst/>
              <a:gdLst/>
              <a:ahLst/>
              <a:cxnLst/>
              <a:rect l="l" t="t" r="r" b="b"/>
              <a:pathLst>
                <a:path w="17182244" h="15743758">
                  <a:moveTo>
                    <a:pt x="17182244" y="263715"/>
                  </a:moveTo>
                  <a:lnTo>
                    <a:pt x="17182244" y="15480043"/>
                  </a:lnTo>
                  <a:cubicBezTo>
                    <a:pt x="17182244" y="15625747"/>
                    <a:pt x="16997854" y="15743758"/>
                    <a:pt x="16770200" y="15743758"/>
                  </a:cubicBezTo>
                  <a:lnTo>
                    <a:pt x="412044" y="15743758"/>
                  </a:lnTo>
                  <a:cubicBezTo>
                    <a:pt x="184390" y="15743758"/>
                    <a:pt x="0" y="15625747"/>
                    <a:pt x="0" y="15480043"/>
                  </a:cubicBezTo>
                  <a:lnTo>
                    <a:pt x="0" y="263715"/>
                  </a:lnTo>
                  <a:cubicBezTo>
                    <a:pt x="0" y="118012"/>
                    <a:pt x="184390" y="0"/>
                    <a:pt x="412044" y="0"/>
                  </a:cubicBezTo>
                  <a:lnTo>
                    <a:pt x="16770200" y="0"/>
                  </a:lnTo>
                  <a:cubicBezTo>
                    <a:pt x="16997854" y="0"/>
                    <a:pt x="17182244" y="118012"/>
                    <a:pt x="17182244" y="263715"/>
                  </a:cubicBezTo>
                  <a:close/>
                </a:path>
              </a:pathLst>
            </a:custGeom>
            <a:blipFill>
              <a:blip r:embed="rId4"/>
              <a:stretch>
                <a:fillRect l="-10983" r="-1098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3402330"/>
            <a:ext cx="9270424" cy="485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Dimensão fundamental da vida e da missão da Igreja.</a:t>
            </a:r>
          </a:p>
          <a:p>
            <a:pPr algn="l">
              <a:lnSpc>
                <a:spcPts val="480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“A fé da qual cada batizado participa é vivida em comunidades e aberta aos desafios de uma sociedade que está em processo de rápidas mudanças” </a:t>
            </a:r>
            <a:r>
              <a:rPr lang="en-US" sz="32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(Apresentação DGAE)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7082" y="1028700"/>
            <a:ext cx="9761243" cy="1463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Uma palavra-chave: </a:t>
            </a:r>
          </a:p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SINODALIDADE</a:t>
            </a: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687320"/>
            <a:ext cx="16567443" cy="567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Numa sociedade urbana e fragmentada, redescobrir o núcleo essencial (catequese, liturgia e caridade).</a:t>
            </a:r>
          </a:p>
          <a:p>
            <a:pPr algn="l">
              <a:lnSpc>
                <a:spcPts val="3500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Formar 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PEQUENAS comunidades de discípulos missionários.</a:t>
            </a:r>
          </a:p>
          <a:p>
            <a:pPr algn="l">
              <a:lnSpc>
                <a:spcPts val="3500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proposta das pequenas comunidades não pode ser só nomenclatura.</a:t>
            </a:r>
          </a:p>
          <a:p>
            <a:pPr algn="l">
              <a:lnSpc>
                <a:spcPts val="3500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CEB’s realizam o ideal das pequenas comunidades.</a:t>
            </a:r>
          </a:p>
          <a:p>
            <a:pPr algn="l">
              <a:lnSpc>
                <a:spcPts val="3500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Novas Comunidades “são um dom do Espírito Santo para a Igreja” (DAp. 311).</a:t>
            </a:r>
          </a:p>
          <a:p>
            <a:pPr algn="l">
              <a:lnSpc>
                <a:spcPts val="3500"/>
              </a:lnSpc>
            </a:pPr>
            <a:endParaRPr lang="en-US" sz="3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69289" lvl="1" indent="-334645" algn="l">
              <a:lnSpc>
                <a:spcPts val="3874"/>
              </a:lnSpc>
              <a:buFont typeface="Arial"/>
              <a:buChar char="•"/>
            </a:pPr>
            <a:r>
              <a:rPr lang="en-US" sz="3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Diocesaneidade e comunhão com a Igreja local.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3. Comunidades de discípulos missionários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589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 i="1">
                <a:solidFill>
                  <a:srgbClr val="0A007B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Para fortalecer as comunidades de discípulos missionários: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Organizar a paróquia como rede de pequenas comunidades descentralizadas;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Formar lideranças para iniciar e sustentar pequenas comunidades;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Priorizar a presença missionária nos lugares onde a Igreja é mais frágil;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Oferecer formação para quem anima e conduz as comunidades;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Integrar comunidades, paróquias e Diocese pela prática sinodal dos conselhos;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Intensificar a experiência de comunidades ambientais;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3. Comunidades de discípulos missionários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503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 i="1">
                <a:solidFill>
                  <a:srgbClr val="0A007B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Para viver o modelo de comunidade à luz de </a:t>
            </a: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 2,42 (pág. 66-67)</a:t>
            </a:r>
            <a:r>
              <a:rPr lang="en-US" sz="3000" b="1" i="1">
                <a:solidFill>
                  <a:srgbClr val="0A007B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Cultivar o amor à Palavra de Deus (grupos bíblicos, Leitura Orante e Ofício Divino);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Acolher cada pessoa, superar o anonimato e criar vínculos;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Garantir a celebração dominical (Celebração Eucarística ou Celebração da Palavra);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Cuidar das relações internas, praticando diálogo, respeito e acolhimento;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Adotar a Conversação no Espírito como método de escuta e discernimento.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3. Comunidades de discípulos missionários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687320"/>
            <a:ext cx="16567443" cy="5037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LITURGIA:</a:t>
            </a:r>
          </a:p>
          <a:p>
            <a:pPr algn="l">
              <a:lnSpc>
                <a:spcPts val="3999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Cristo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presente nas ações litúrgicas, 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é o protagonista de toda celebração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Celebrar é 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fazer memória viva dos grandes feitos do Senhor.</a:t>
            </a:r>
          </a:p>
          <a:p>
            <a:pPr algn="l">
              <a:lnSpc>
                <a:spcPts val="3999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Nós, cristãos, 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celebramos o Mistério Pascal de Cristo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mistério da nossa salvação, no qual somos inseridos pelos sacramentos da IVC.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Exige-se de toda a comunidade cristã uma</a:t>
            </a: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sólida formação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4. Liturgia e Piedade Popular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589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LITURGIA: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Valorizar a Palavra de Deus e a formação litúrgica para o ministério de leitor;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os ministérios de leitorado e acolitado para cristãos leigos e leigas;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Cuidar da arte de presidir (ministros ordenados e leigos) </a:t>
            </a:r>
            <a:r>
              <a:rPr lang="en-US" sz="3000" b="1">
                <a:solidFill>
                  <a:srgbClr val="FF31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n. 125c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Selecionar cantos adequados ao tempo e ao rito, de preferência do Hinário CNBB;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Adotar vestes litúrgicas com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nobre simplicidade;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Dispor o espaço celebrativo de modo simples, belo e acolhedor;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4. Liturgia e Piedade Popular</a:t>
            </a: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503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LITURGIA: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Valorizar a Missa dominical. Onde ela não for possível, Celebração da Palavra;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Cuidar para que a Adoração Eucarística seja promovida conforme os documentos;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Valorizar o Sacramento da Reconciliação como expressão da acolhida e escuta;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Intensificar a formação litúrgica permanente de todos;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a constituição de comissões regionais e diocesanas de liturgia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4. Liturgia e Piedade Popular</a:t>
            </a: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687320"/>
            <a:ext cx="16567443" cy="604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1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PIEDADE POPULAR:</a:t>
            </a:r>
          </a:p>
          <a:p>
            <a:pPr algn="l">
              <a:lnSpc>
                <a:spcPts val="3999"/>
              </a:lnSpc>
            </a:pPr>
            <a:endParaRPr lang="en-US" sz="31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piedade popular é o conjunto de expressões de fé — individuais ou comunitárias — nascidas do encontro do Evangelho com a vida, a cultura e a sensibilidade do povo. (DGAE, n. 127).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Uma sede de Deus profundamente enraizada no coração dos simples.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relação entre liturgia e piedade popular sempre acompanhou a vida da Igreja (</a:t>
            </a:r>
            <a:r>
              <a:rPr lang="en-US" sz="3199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Diretório sobre a piedade popular e liturgia</a:t>
            </a: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n. 22-46). </a:t>
            </a:r>
          </a:p>
          <a:p>
            <a:pPr algn="l">
              <a:lnSpc>
                <a:spcPts val="3999"/>
              </a:lnSpc>
            </a:pPr>
            <a:endParaRPr lang="en-US" sz="31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79" lvl="1" indent="-345439" algn="l">
              <a:lnSpc>
                <a:spcPts val="39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expressões culturais da piedade popular são instrumento evangelizador.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4. Liturgia e Piedade Popular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80310"/>
            <a:ext cx="16240125" cy="601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PIEDADE POPULAR: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Valorizar os santuários como lugares de encontro com a misericórdia de Deus;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Favorecer, nos santuários, a realização de bênçãos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conforme o Ritual de Bençãos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Valorizar as novenas, tríduos e festas dos padroeiros das paróquias e comunidades;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Confrontar continuamente a piedade popular com o Evangelho;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Distinguir claramente as expressões devocionais das celebrações litúrgicas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Regular as práticas devocionais por meio do Ordinário local;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Valorizar o que já temos de inculturação entre liturgia e piedade popular.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4. Liturgia e Piedade Popular</a:t>
            </a:r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687320"/>
            <a:ext cx="16211268" cy="604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alegrias e as esperanças, as tristezas e as angústias... (</a:t>
            </a:r>
            <a:r>
              <a:rPr lang="en-US" sz="3000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Gaudium et Spes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 1). </a:t>
            </a:r>
          </a:p>
          <a:p>
            <a:pPr algn="l">
              <a:lnSpc>
                <a:spcPts val="32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 a Dignidade Humana e a Justiça Social é uma dimensão fundamental da fé cristã. </a:t>
            </a:r>
          </a:p>
          <a:p>
            <a:pPr algn="l">
              <a:lnSpc>
                <a:spcPts val="32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7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“O que fere a dignidade da vida foi identificado no Sínodo sobre a Sinodalidade como nossos pecados: contra a paz, a Criação, os povos indígenas, os afrodescendentes, as comunidades tradicionais, os migrantes, as crianças, as mulheres e os pobres. Igualmente, destacam-se os males que afligem o nosso mundo: as guerras e conflitos armados, e a ilusão de que uma paz justa pode ser alcançada pela força das armas. É também letal a convicção de que toda a Criação, inclusive as pessoas, pode ser explorada à vontade para fins lucrativos” (DGAE, n. 135).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525395"/>
            <a:ext cx="16211268" cy="542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EVANGÉLICA OPÇÃO PREFERENCIAL PELOS POBRES: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Senhor se une, com particular ternura, ao destino dos pobres.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Deus é misericordioso e pede à Igreja uma posição decidida e radical.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Não podemos jamais esquecer os pobres, porque, neles, reconhecemos o Cristo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Não nasce da filantropia ou opção ideológica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mas é própria da fé em Cristo. 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Servir com os pobres é reconhecer seu protagonismo, promover sua dignidade.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esperança cristã nos faz olhar para os migrantes.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93645"/>
            <a:ext cx="16230600" cy="601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Fruto de um amplo processo sinodal da Igreja no Brasil. </a:t>
            </a:r>
          </a:p>
          <a:p>
            <a:pPr algn="l">
              <a:lnSpc>
                <a:spcPts val="2859"/>
              </a:lnSpc>
            </a:pPr>
            <a:endParaRPr lang="en-US" sz="32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Assembleia Geral de 2024: Conversação no Espírito; eixos da evangelização.</a:t>
            </a:r>
          </a:p>
          <a:p>
            <a:pPr algn="l">
              <a:lnSpc>
                <a:spcPts val="285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Dioceses, Conselho Permanente e Comissões Episcopais da CNBB: </a:t>
            </a:r>
          </a:p>
          <a:p>
            <a:pPr algn="l"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escuta, aprofundamento, contribuições. </a:t>
            </a:r>
          </a:p>
          <a:p>
            <a:pPr algn="l">
              <a:lnSpc>
                <a:spcPts val="312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Documento Final do Sínodo: publicado em 2024.</a:t>
            </a:r>
          </a:p>
          <a:p>
            <a:pPr algn="l">
              <a:lnSpc>
                <a:spcPts val="285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Falecimento do Papa Francisco / cancelamento da Assembleia Geral da CNBB em 2025. </a:t>
            </a:r>
          </a:p>
          <a:p>
            <a:pPr algn="l">
              <a:lnSpc>
                <a:spcPts val="285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Pontificado do Papa Leão XIV.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976124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Contexto histórico: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89835"/>
            <a:ext cx="16240125" cy="660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EVANGÉLICA OPÇÃO PREFERENCIAL PELOS POBRES: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</a:t>
            </a:r>
            <a:r>
              <a:rPr lang="en-US" sz="294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4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Escutar e aprender com os pobres;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</a:t>
            </a:r>
            <a:r>
              <a:rPr lang="en-US" sz="294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Caminhar juntos: pastoralidade sinodal e participativa;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294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Dar assistência imediata 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 quem necessita e cuidar da promoção humana;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Integrar a Cáritas, rede "Um grito pela vida", pastorais sociais e os movimentos; 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Apoiar e colaborar com movimentos e organizações populares;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</a:t>
            </a:r>
            <a:r>
              <a:rPr lang="en-US" sz="2949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4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Combater estruturas e mentalidades de exclusão. 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</a:t>
            </a:r>
            <a:r>
              <a:rPr lang="en-US" sz="2949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Garantir cuidado espiritual aos pobres, incluindo-os na vida litúrgica, sacramental;</a:t>
            </a:r>
          </a:p>
          <a:p>
            <a:pPr algn="l">
              <a:lnSpc>
                <a:spcPts val="5899"/>
              </a:lnSpc>
            </a:pPr>
            <a:r>
              <a:rPr lang="en-US" sz="2949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2949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Inserir nos planos pastorais paroquiais um eixo transversal sobre pobreza;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32685"/>
            <a:ext cx="16240125" cy="6157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EVANGÉLICA OPÇÃO PREFERENCIAL PELOS POBRES: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</a:t>
            </a:r>
            <a:r>
              <a:rPr lang="en-US" sz="275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5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Incluir o ensino da Doutrina Social da Igreja (DSI) em todos os processos formativos;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Colaborar com parceiros da sociedade civil. 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Criar centros comunitários paroquiais com atendimento;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uma espiritualidade encarnada e de proximidade;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Desenvolver projetos de educação para a paz desarmada e desarmante;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Realizar a Jornada Mundial dos Pobres, usando os subsídios oferecidos pela Igreja;</a:t>
            </a:r>
          </a:p>
          <a:p>
            <a:pPr algn="l">
              <a:lnSpc>
                <a:spcPts val="6187"/>
              </a:lnSpc>
            </a:pPr>
            <a:r>
              <a:rPr lang="en-US" sz="275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o. </a:t>
            </a:r>
            <a:r>
              <a:rPr lang="en-US" sz="275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Denunciar as injustiças e os males causados por um "sistema que mata".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525395"/>
            <a:ext cx="16211268" cy="542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PROMOÇÃO, DEFESA E CUIDADO DA VIDA: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Toda vida humana é sagrada e inviolável, desde a concepção até seu fim natural.</a:t>
            </a:r>
          </a:p>
          <a:p>
            <a:pPr algn="l">
              <a:lnSpc>
                <a:spcPts val="54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Amplo horizonte de ameaças à vida humana: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aborto, eutanásia, abandono de idosos, violência doméstica, feminicídio, violência institucional, no campo, contra os povos indígenas, quilombolas, pescadores, periféricos, tráfico e consumo de drogas, miséria extrema, exploração econômica, eliminação dos improdutivos e indiferença social.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618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PROMOÇÃO, DEFESA E CUIDADO DA VIDA: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formação para agentes de pastoral sobre a dignidade da vida humana;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Incentivar a vivência da paternidade responsável nas famílias cristãs;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Oferecer itinerários de educação afetivo-sexual para adolescentes e jovens;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Desenvolver o cuidado,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valorização e o fortalecimento da mulher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Atuar publicamente em defesa de políticas de apoio à maternidade;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Criar ou apoiar estruturas de acolhida e de assistência espiritual para gestantes em conflito;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23160"/>
            <a:ext cx="16590823" cy="6610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PROMOÇÃO, DEFESA E CUIDADO DA VIDA: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e acompanhar processos de entrega legal (Lei 13.509/2017);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Desenvolver parcerias com profissionais da saúde;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Fomentar o diálogo entre ciência, filosofia e teologia;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Integrar a defesa da vida nascente com evangélica opção preferencial pelos pobres;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Denunciar, com clareza, toda forma de violência contra a vida;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Criar comunidades que sejam verdadeiros "santuários da vida";</a:t>
            </a:r>
          </a:p>
          <a:p>
            <a:pPr algn="l">
              <a:lnSpc>
                <a:spcPts val="66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uma pastoral integrada para os idosos;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00300"/>
            <a:ext cx="16590823" cy="680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PROMOÇÃO, DEFESA E CUIDADO DA VIDA: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o respeito e a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inclusão das pessoas com deficiência e neurodivergência;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Integrar a promoção da vida com a Pastoral Familiar;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Promover a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participação dos cristãos leigos nos conselhos paritários de direito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q.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Apoiar e animar a mobilização de comunidades, povos originários, quilombolas, camponeses e pescadores;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Defender o direito ao acesso à saúde para todos e apoiar o fortalecimento do SUS;</a:t>
            </a:r>
          </a:p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Promover, no âmbito da saúde mental, iniciativas de escuta, acolhida, acompanhamento espiritual e encaminhamento responsável.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8032" y="2439670"/>
            <a:ext cx="16211268" cy="631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ECOLOGIA INTEGRAL: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ASsumir a ética do cuidado consiste em se abrir à caridade. 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Esse cuidado em duas dimensões: o ser humano e a Casa Comum. 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Urgência do cuidado com a fragilidade do meio ambiente. 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Impactos da emergência climática.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Centralidade do cuidado com as relações humanas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"Conversão ecológica"; "Tudo está interligado” (Papa Francisco). </a:t>
            </a:r>
          </a:p>
          <a:p>
            <a:pPr marL="647700" lvl="1" indent="-323850" algn="l">
              <a:lnSpc>
                <a:spcPts val="63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Ecologia integral e harmonia com a Criação.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362973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7082" y="2284509"/>
            <a:ext cx="16240125" cy="675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ECOLOGIA INTEGRAL: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a prática da escuta dos povos originários, comunidades tradicionais;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Valorizar a vida e o testemunho dos mártires da justiça e do cuidado da terra;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Desenvolver uma espiritualidade que anime o compromisso socioambiental;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Estimular a conversão ecológica integral;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Incluir a temática da Ecologia Integral na catequese e nas pastorais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Incentivar comunidades e conselhos pastorais a participarem de debates públicos; (</a:t>
            </a:r>
            <a:r>
              <a:rPr lang="en-US" sz="3000" b="1">
                <a:solidFill>
                  <a:srgbClr val="FF31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Exemplo de Vinhedo e o TAV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3635"/>
            <a:ext cx="16240125" cy="618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ECOLOGIA INTEGRAL: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Impulsionar e criar, onde não há, o Ministério do Cuidado da Casa Comum;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Impulsionar a criação da Pastoral da Ecologia Integral nas Dioceses;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Intensificar ações educativas e comunitárias ligadas à Campanha "Junho Verde";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Implementar as orientações do Sínodo para a Amazônia;</a:t>
            </a:r>
          </a:p>
          <a:p>
            <a:pPr algn="l">
              <a:lnSpc>
                <a:spcPts val="6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Incentivar parcerias com agricultores familiares, cooperativas;</a:t>
            </a: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30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Cuidar para que nossas compras e parcerias sejam feitas com empresas alinhadas com a política de proteção ao meio ambiente.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599109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5. Serviço de vida plena para todos</a:t>
            </a:r>
          </a:p>
        </p:txBody>
      </p:sp>
    </p:spTree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-1330523"/>
            <a:ext cx="18288000" cy="12948047"/>
          </a:xfrm>
          <a:custGeom>
            <a:avLst/>
            <a:gdLst/>
            <a:ahLst/>
            <a:cxnLst/>
            <a:rect l="l" t="t" r="r" b="b"/>
            <a:pathLst>
              <a:path w="18288000" h="12948047">
                <a:moveTo>
                  <a:pt x="0" y="0"/>
                </a:moveTo>
                <a:lnTo>
                  <a:pt x="18288000" y="0"/>
                </a:lnTo>
                <a:lnTo>
                  <a:pt x="18288000" y="12948046"/>
                </a:lnTo>
                <a:lnTo>
                  <a:pt x="0" y="12948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7620952" y="-7620952"/>
            <a:ext cx="3046095" cy="18288000"/>
            <a:chOff x="0" y="0"/>
            <a:chExt cx="8817987" cy="529410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17987" cy="52941004"/>
            </a:xfrm>
            <a:custGeom>
              <a:avLst/>
              <a:gdLst/>
              <a:ahLst/>
              <a:cxnLst/>
              <a:rect l="l" t="t" r="r" b="b"/>
              <a:pathLst>
                <a:path w="8817987" h="52941004">
                  <a:moveTo>
                    <a:pt x="0" y="0"/>
                  </a:moveTo>
                  <a:lnTo>
                    <a:pt x="8817987" y="0"/>
                  </a:lnTo>
                  <a:lnTo>
                    <a:pt x="8817987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8817987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3046095"/>
            <a:ext cx="18288000" cy="7240905"/>
          </a:xfrm>
          <a:custGeom>
            <a:avLst/>
            <a:gdLst/>
            <a:ahLst/>
            <a:cxnLst/>
            <a:rect l="l" t="t" r="r" b="b"/>
            <a:pathLst>
              <a:path w="18288000" h="7240905">
                <a:moveTo>
                  <a:pt x="0" y="0"/>
                </a:moveTo>
                <a:lnTo>
                  <a:pt x="18288000" y="0"/>
                </a:lnTo>
                <a:lnTo>
                  <a:pt x="18288000" y="7240905"/>
                </a:lnTo>
                <a:lnTo>
                  <a:pt x="0" y="7240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005" b="-3737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3965722" y="1019175"/>
            <a:ext cx="10356556" cy="116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Capítulo VI</a:t>
            </a:r>
          </a:p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COMPROMISSOS SINODAIS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184703" y="-308112"/>
            <a:ext cx="6422560" cy="9910805"/>
            <a:chOff x="0" y="0"/>
            <a:chExt cx="9826691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6691" cy="15163800"/>
            </a:xfrm>
            <a:custGeom>
              <a:avLst/>
              <a:gdLst/>
              <a:ahLst/>
              <a:cxnLst/>
              <a:rect l="l" t="t" r="r" b="b"/>
              <a:pathLst>
                <a:path w="9826691" h="15163800">
                  <a:moveTo>
                    <a:pt x="9826691" y="254000"/>
                  </a:moveTo>
                  <a:lnTo>
                    <a:pt x="9826691" y="14909800"/>
                  </a:lnTo>
                  <a:cubicBezTo>
                    <a:pt x="9826691" y="15050136"/>
                    <a:pt x="9721236" y="15163800"/>
                    <a:pt x="9591039" y="15163800"/>
                  </a:cubicBezTo>
                  <a:lnTo>
                    <a:pt x="235652" y="15163800"/>
                  </a:lnTo>
                  <a:cubicBezTo>
                    <a:pt x="105454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05454" y="0"/>
                    <a:pt x="235652" y="0"/>
                  </a:cubicBezTo>
                  <a:lnTo>
                    <a:pt x="9591039" y="0"/>
                  </a:lnTo>
                  <a:cubicBezTo>
                    <a:pt x="9721236" y="0"/>
                    <a:pt x="9826691" y="113665"/>
                    <a:pt x="9826691" y="254000"/>
                  </a:cubicBezTo>
                  <a:close/>
                </a:path>
              </a:pathLst>
            </a:custGeom>
            <a:blipFill>
              <a:blip r:embed="rId3"/>
              <a:stretch>
                <a:fillRect l="-73819" r="-10051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93645"/>
            <a:ext cx="9799625" cy="6274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 b="1" i="1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Gaudium et Spes: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rápidas e profundas transformações sociais e culturais.</a:t>
            </a:r>
          </a:p>
          <a:p>
            <a:pPr algn="l">
              <a:lnSpc>
                <a:spcPts val="416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Documento de Aparecida: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mudança de época. </a:t>
            </a:r>
          </a:p>
          <a:p>
            <a:pPr algn="l">
              <a:lnSpc>
                <a:spcPts val="416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Magistério de Francisco:</a:t>
            </a: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crise socioambiental, polarização, amizade social. </a:t>
            </a:r>
          </a:p>
          <a:p>
            <a:pPr algn="l">
              <a:lnSpc>
                <a:spcPts val="416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416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grito da Terra e o grito dos pobres nos impulsionam.</a:t>
            </a:r>
          </a:p>
          <a:p>
            <a:pPr algn="l">
              <a:lnSpc>
                <a:spcPts val="416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976124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Desafios atuais:</a:t>
            </a:r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38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Igreja é chamada a firmar suas estacas na conversão e a reordenar seus espaços para melhor servir à missão.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Relações curadas, processos purificados e vínculos alargados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tenda se torna lugar onde cada dom é colocado a serviço.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conversão pessoal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deve ressoar nas comunidades de discípulos missionários.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Igreja peregrina é chamada por Cristo a essa reforma perene. 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Sínodo sobre a Sinodalidade: conversão das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relações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processos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vínculos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Compromissos sinodais</a:t>
            </a:r>
          </a:p>
        </p:txBody>
      </p:sp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8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Começa pela busca de uma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espiritualidade da escuta. 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Escutar aqueles que pensam de modo semelhante é fácil, mas devemos nos comprometer a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ouvir também as diferenças. 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escuta e o diálogo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devem ser nossos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principais métodos na promoção da paz.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Superação de todas as formas de abuso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 começar no exercício da autoridade.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Fomentar a comunhão entre diferentes carismas, vocações e ministérios.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38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PROTEÇÃO DE CRIANÇAS, ADOLESCENTES E ADULTOS VULNERÁVEIS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Dever irrenunciável de toda a comunidade eclesial.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Cultura de cuidado, de vigilância e de responsabilidade.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Promoção de ambientes seguros, escuta atenta das vítimas, transparência nos procedimentos e colaboração com órgãos e autoridades competentes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COMUNICAÇÃO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Evangelho é uma comunicação que realiza aquilo que anuncia.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comunicação cristã nasce do coração que sabe ouvir e falar com sinceridade.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Evangelizar hoje exige entrar nas culturas, inclusive na cultura digital.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Toda presença da Igreja nos meios de comunicação é sempre eclesial.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questão central não é temer a tecnologia, mas humanizá-la.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252980"/>
            <a:ext cx="16240125" cy="678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DAS RELAÇÕES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Utilizar os diversos âmbitos eclesiais para formar na escuta, diálogo e acolhimento;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Tornar as comunidades eclesiais lugares de acolhimento, escuta e diálogo;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Promover, na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formação permanente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 clero, dos consagrados e do laicato,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uma melhor compreensão do exercício da liderança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Privilegiar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linguagens e posturas de conciliação e de paz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Criar e incentivar momentos de convivência fraterna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 ambientes eclesiais seguros que inspirem credibilidade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Garantir a formação preventiva e contínua em todos os âmbitos da Diocese;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72055"/>
            <a:ext cx="16240125" cy="618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DAS RELAÇÕES</a:t>
            </a:r>
          </a:p>
          <a:p>
            <a:pPr algn="l">
              <a:lnSpc>
                <a:spcPts val="375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Assegurar a implantação e o funcionamento da Comissão para a Tutela de Menores e Pessoas Vulneráveis em todas as Dioceses;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Tornar conhecido o Protocolo de Intenções para a proteção de menores e pessoas vulneráveis na Igreja do Brasil, assinado entre a Pontifícia Comissão para a Tutela dos Menores, a CNBB e a CRB;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riar orientações e equipes de acompanhamento para assegurar que todo conteúdo divulgado em nome da Igreja, sobretudo nas redes sociais, esteja em sintonia com o Evangelho, com o Magistério, com o Concílio Vaticano II e com o projeto pastoral da Igreja local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72055"/>
            <a:ext cx="16240125" cy="427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DAS RELAÇÕES</a:t>
            </a:r>
          </a:p>
          <a:p>
            <a:pPr algn="l">
              <a:lnSpc>
                <a:spcPts val="375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Implementar iniciativas de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prevenção às fake news, aos discursos de ódio e às manipulações de informações;</a:t>
            </a:r>
          </a:p>
          <a:p>
            <a:pPr algn="l">
              <a:lnSpc>
                <a:spcPts val="375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Oferecer formação contínua sobre ética digital e discernimento no uso das tecnologias emergentes, incluindo a Inteligência Artificial;</a:t>
            </a:r>
          </a:p>
          <a:p>
            <a:pPr algn="l">
              <a:lnSpc>
                <a:spcPts val="375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5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Criar estratégias evangelizadoras, envolvendo o protagonismo dos jovens.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25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Garantir o verdadeiro exercício da participação por parte de cada batizado.</a:t>
            </a:r>
          </a:p>
          <a:p>
            <a:pPr algn="l">
              <a:lnSpc>
                <a:spcPts val="252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Renovação dos processos de tomada de decisão (mais abertos e participativos).</a:t>
            </a:r>
          </a:p>
          <a:p>
            <a:pPr algn="l">
              <a:lnSpc>
                <a:spcPts val="252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Não significa a justaposição de opiniões diferentes ou sistema democrático.</a:t>
            </a:r>
          </a:p>
          <a:p>
            <a:pPr algn="l">
              <a:lnSpc>
                <a:spcPts val="252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Etapas do discernimento: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a) apresentação clara do objeto do discernimento;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b) tempo de preparação (oração, escuta da Palavra, aprofundar a questão);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c) disposição interior de liberdade para entrar no processo;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d) escuta atenta e respeitosa da palavra de cada participante;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e) busca de um consenso;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  f) formulação, por parte de quem lidera o processo, do consenso alcançado.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processos</a:t>
            </a:r>
          </a:p>
        </p:txBody>
      </p:sp>
    </p:spTree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8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Exemplos de métodos: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Ver-Julgar-Agir e Conversação no Espírito.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Busca de consenso, que nem sempre coincide com a opinião da maioria.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Todos devem participar da formação do consenso. 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Entretanto, os ministros ordenados têm uma tarefa singular.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Um conselho com ampla representatividade não garante sinodalidade.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1">
                <a:solidFill>
                  <a:srgbClr val="FF3131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Um CPP pode ter dezenas de representantes e não ser sinodal, quem acaba decidindo sempre é uma única pessoa.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processos</a:t>
            </a:r>
          </a:p>
        </p:txBody>
      </p:sp>
    </p:spTree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31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SÍNODO DIOCESANO E ASSEMBLEIA DE PASTORAL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Organismos de comunhão e participação.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Sem a Assembleia de Pastoral, a ação evangelizadora perde seu vigor.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CONSELHO PASTORAL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Realiza a centralidade do Povo de Deus, sujeito e protagonista ativo da missão.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 estudar e examinar tudo o que concerne às atividades pastorais.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Propor conclusões práticas.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cada Diocese e paróquia, é necessário que exista o Conselho de Pastoral.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Organismo consultivo, criado segundo normas estabelecidas pelo bispo local.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processos</a:t>
            </a:r>
          </a:p>
        </p:txBody>
      </p:sp>
    </p:spTree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531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CONSELHO DE ASSUNTOS ECONÔMICOS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Composto por fiéis íntegros, peritos em economia e direito civil.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 presidido, na Diocese, pelo bispo; na paróquia, pelo pároco.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Vital para promover a corresponsabilidade e a transparência administrativa.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DÍZIMO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Forma de expressar o senso de pertença comunitária.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Contribuição consciente, livre e agradecida.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Investir na Pastoral do Dízimo: equipes formadas, acolhedoras e comprometidas.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Transparência na administração e prestação de contas.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processos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779890" y="-308112"/>
            <a:ext cx="6827373" cy="9910805"/>
            <a:chOff x="0" y="0"/>
            <a:chExt cx="10446065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46065" cy="15163800"/>
            </a:xfrm>
            <a:custGeom>
              <a:avLst/>
              <a:gdLst/>
              <a:ahLst/>
              <a:cxnLst/>
              <a:rect l="l" t="t" r="r" b="b"/>
              <a:pathLst>
                <a:path w="10446065" h="15163800">
                  <a:moveTo>
                    <a:pt x="10446065" y="254000"/>
                  </a:moveTo>
                  <a:lnTo>
                    <a:pt x="10446065" y="14909800"/>
                  </a:lnTo>
                  <a:cubicBezTo>
                    <a:pt x="10446065" y="15050136"/>
                    <a:pt x="10333964" y="15163800"/>
                    <a:pt x="10195560" y="15163800"/>
                  </a:cubicBezTo>
                  <a:lnTo>
                    <a:pt x="250505" y="15163800"/>
                  </a:lnTo>
                  <a:cubicBezTo>
                    <a:pt x="112101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12101" y="0"/>
                    <a:pt x="250505" y="0"/>
                  </a:cubicBezTo>
                  <a:lnTo>
                    <a:pt x="10195560" y="0"/>
                  </a:lnTo>
                  <a:cubicBezTo>
                    <a:pt x="10333964" y="0"/>
                    <a:pt x="10446065" y="113665"/>
                    <a:pt x="10446065" y="254000"/>
                  </a:cubicBezTo>
                  <a:close/>
                </a:path>
              </a:pathLst>
            </a:custGeom>
            <a:blipFill>
              <a:blip r:embed="rId3"/>
              <a:stretch>
                <a:fillRect l="-43484" r="-4976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8629650" y="628650"/>
            <a:ext cx="1028700" cy="18288000"/>
            <a:chOff x="0" y="0"/>
            <a:chExt cx="2977932" cy="529410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7932" cy="52941004"/>
            </a:xfrm>
            <a:custGeom>
              <a:avLst/>
              <a:gdLst/>
              <a:ahLst/>
              <a:cxnLst/>
              <a:rect l="l" t="t" r="r" b="b"/>
              <a:pathLst>
                <a:path w="2977932" h="52941004">
                  <a:moveTo>
                    <a:pt x="0" y="0"/>
                  </a:moveTo>
                  <a:lnTo>
                    <a:pt x="2977932" y="0"/>
                  </a:lnTo>
                  <a:lnTo>
                    <a:pt x="2977932" y="52941004"/>
                  </a:lnTo>
                  <a:lnTo>
                    <a:pt x="0" y="52941004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2977932" cy="52950532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522220"/>
            <a:ext cx="10109188" cy="58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Rever os métodos de anúncio da Boa-Nova, de transmissão da fé;</a:t>
            </a:r>
          </a:p>
          <a:p>
            <a:pPr algn="l">
              <a:lnSpc>
                <a:spcPts val="2880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Fortalecimento do senso de pertença à comunidade eclesial. </a:t>
            </a:r>
          </a:p>
          <a:p>
            <a:pPr algn="l">
              <a:lnSpc>
                <a:spcPts val="287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Reavivar a busca pela santidade e o sentido de participação e comunhão.</a:t>
            </a:r>
          </a:p>
          <a:p>
            <a:pPr algn="l">
              <a:lnSpc>
                <a:spcPts val="287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Conversão das relações, processos e vínculos.</a:t>
            </a:r>
          </a:p>
          <a:p>
            <a:pPr algn="l">
              <a:lnSpc>
                <a:spcPts val="2879"/>
              </a:lnSpc>
            </a:pPr>
            <a:endParaRPr lang="en-US" sz="3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lvl="1" indent="-3454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Responsabilidade pela Igreja segundo a vocação que cada um recebeu do Senhor.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28700"/>
            <a:ext cx="9761243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Nosso compromisso:</a:t>
            </a:r>
          </a:p>
        </p:txBody>
      </p:sp>
    </p:spTree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252980"/>
            <a:ext cx="16240125" cy="601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DAS RELAÇÕES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Promover processos formativos que integrem comunicação e vida espiritual;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Renovar os diversos Conselhos, a fim de que sejam mais representativos;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Tornar o Conselho de Pastoral espaço de planejamento dinâmico e constante;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Formar para o exercício da participação nos espaços de tomada de decisão;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Tornar conhecido e aplicar o Método da Conversação no Espírito;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 Alargar as possibilidades de participação: escuta, diálogo, consultas, envolvimento;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>
                <a:solidFill>
                  <a:srgbClr val="010101"/>
                </a:solidFill>
                <a:latin typeface="Montserrat"/>
                <a:ea typeface="Montserrat"/>
                <a:cs typeface="Montserrat"/>
                <a:sym typeface="Montserrat"/>
              </a:rPr>
              <a:t>Assumir uma cultura de transparência, prestação de contas e avaliação.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das relações</a:t>
            </a:r>
          </a:p>
        </p:txBody>
      </p:sp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38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Propõe que a Igreja revise seu enraizamento nas realidades locais.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 preciso ouvir essas realidades e discernir, à luz do Espírito, como anunciar o Evangelho a partir das exigências culturais e urbanas, bem como das diferentes particularidades do lugar onde a Igreja está presente.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novidades do nosso tempo precisam ser levadas em conta no discernimento.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boas experiências devem ser resguardadas.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Coleta para a Evangelização, Coleta da Solidariedade, Projeto Comunhão e Partilha, Projeto Igrejas-Irmãs.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338705"/>
            <a:ext cx="16240125" cy="642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ORGANISMOS DO POVO DE DEUS</a:t>
            </a:r>
          </a:p>
          <a:p>
            <a:pPr algn="l">
              <a:lnSpc>
                <a:spcPts val="5100"/>
              </a:lnSpc>
            </a:pPr>
            <a:endParaRPr lang="en-US" sz="30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CNBB: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fundamental no desenvolvimento da sinodalidade no Brasil.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Províncias Eclesiásticas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Regionais da CNBB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algn="l">
              <a:lnSpc>
                <a:spcPts val="5100"/>
              </a:lnSpc>
            </a:pPr>
            <a:endParaRPr lang="en-US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CND: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Comissão Nacional dos Diáconos;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CNP: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Comissão Nacional de Presbíteros;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CRB: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Conferência dos Religiosos do Brasil;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CNISB: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Conferência Nacional dos Institutos Seculares do Brasil;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CNLB: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Conselho Nacional do Laicato do Brasil.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386330"/>
            <a:ext cx="16240125" cy="645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ORGANISMOS E PROJETOS MISSIONÁRIOS: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PMN: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Programa Misssionário Nacional;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COMIPA, COMIDI, COMIRE, COMISE, COMINA: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Animação Missionária;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POM: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Pontifícias Obras Missionárias (POM);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Pontifícia Obra da Propagação da Fé;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IAM: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Infância e Adolescência Missionária;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Pontifícia União Missionária;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Pontifícia Obra de São Pedro Apóstolo;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Fundação Pontifícia "Ajuda à Igreja que Sofre";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Projeto Igrejas-Irmãs;</a:t>
            </a:r>
          </a:p>
          <a:p>
            <a:pPr marL="647700" lvl="1" indent="-323850" algn="l">
              <a:lnSpc>
                <a:spcPts val="465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PBE: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Pastoral dos Brasileiros no Exterior.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424430"/>
            <a:ext cx="16240125" cy="6313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PACTO EDUCATIVO GLOBAL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pessoa humana é sempre o centro do processo educativo.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Pacto Educativo Global, do Papa Francisco, ampliado pelo Papa Leão XIV.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Princípios: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1) colocar a pessoa humana no centro;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2) ouvir as novas gerações;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3) promover as meninas e as mulheres;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4) corresponsabilizar a família;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5) educar para a acolhida;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6) renovar a economia e a política;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7) cuidar da Casa Comum;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8) cultivar a vida interior;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9) formar a consciência crítica para lidar com a Inteligência Artificial e novas tecnologias; </a:t>
            </a:r>
          </a:p>
          <a:p>
            <a:pPr marL="1036326" lvl="2" indent="-345442" algn="l">
              <a:lnSpc>
                <a:spcPts val="3360"/>
              </a:lnSpc>
              <a:buFont typeface="Arial"/>
              <a:buChar char="⚬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10) promover a cultura da paz.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310130"/>
            <a:ext cx="16240125" cy="611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PACTO EDUCATIVO GLOBAL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educação humanista cristã é aquela que não impõe, mas dialoga.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Uma educação humanista cristã não substitui a família, mas a apoia.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Protagonismo das mulheres, com igualdade de oportunidades, voz e liderança. 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Acolher a todos, especialmente aqueles que vivem fragilidades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Uma escola solidária é um "lugar seguro", onde ninguém se sente descartado.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Contribuição do Ensino Religioso na formação integral dos estudantes. 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Educar para a ecologia integral é ensinar que "tudo está interligado".</a:t>
            </a:r>
          </a:p>
          <a:p>
            <a:pPr marL="647700" lvl="1" indent="-323850" algn="l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cultura tecnológica deve ser vivida com sabedoria, discernimento e ética.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252980"/>
            <a:ext cx="16240125" cy="621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ECUMENISMO E DIÁLOGO INTER-RELIGIOSO</a:t>
            </a:r>
          </a:p>
          <a:p>
            <a:pPr marL="647700" lvl="1" indent="-323850" algn="l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Mundo profundamente plural, no qual diferentes tradições religiosas convivem.</a:t>
            </a:r>
          </a:p>
          <a:p>
            <a:pPr marL="647700" lvl="1" indent="-323850" algn="l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Percorrer um caminho de fraternidade universal, construindo pontes. </a:t>
            </a:r>
          </a:p>
          <a:p>
            <a:pPr marL="647700" lvl="1" indent="-323850" algn="l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verdadeiro diálogo não relativiza a fé cristã; ao contrário, fortalece-a. </a:t>
            </a:r>
          </a:p>
          <a:p>
            <a:pPr marL="647700" lvl="1" indent="-323850" algn="l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ecumenismo, antes de tudo, é um caminho espiritual. </a:t>
            </a:r>
          </a:p>
          <a:p>
            <a:pPr marL="647700" lvl="1" indent="-323850" algn="l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 diálogo inter-religioso é também expressão da fé no Deus Criador.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convivência fraterna com membros do Judaísmo, Islamismo, de tradições orientais, indígenas, afro-brasileiras e tantas outras não ameaça a fé cristã; ao contrário, enriquece-nos cultural e espiritualmente.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252980"/>
            <a:ext cx="16885755" cy="678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DOS VÍNCULOS: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Valorizar intercâmbios missionários entre Dioceses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como o Projeto Igrejas-Irmãs;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Retomar a regularidade das Assembleias dos Organismos do Povo de Deus;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Comunicar, com clareza e transparência, a destinação dos recursos de campanhas;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Organizar visitas missionárias e semanas de espiritualidade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 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 formação política e social à luz da Doutrina Social da Igreja;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Rever práticas que tratam os estudantes como números ou resultados;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g.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Oferecer espaços que ajudem os estudantes a viverem sua interioridade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Acolher incondicionalmente todos os estudantes, sobretudo os mais vulneráveis;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19175" y="2252980"/>
            <a:ext cx="16240125" cy="601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COMPROMISSOS PARA A CONVERSÃO DOS VÍNCULOS: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Incorporar, em todos os níveis de ensino, a profunda consciência ecológica integral;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j. </a:t>
            </a:r>
            <a:r>
              <a:rPr lang="en-US" sz="3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Oferecer formação para o uso responsável das tecnologias;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k.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Incentivar que paróquias e Dioceses ofereçam capelães às escolas e universidades;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Fortalecer as Semanas de Oração pela Unidade dos Cristãos;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Unir forças em projetos sociais;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 encontros formativos, subsídios e estudos que superem preconceitos;</a:t>
            </a:r>
          </a:p>
          <a:p>
            <a:pPr algn="l">
              <a:lnSpc>
                <a:spcPts val="6000"/>
              </a:lnSpc>
            </a:pPr>
            <a:r>
              <a:rPr lang="en-US" sz="3000" b="1">
                <a:solidFill>
                  <a:srgbClr val="0A007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o. </a:t>
            </a:r>
            <a:r>
              <a:rPr lang="en-US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Promover atos públicos pela paz e declarações conjuntas contra a violência.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7082" y="1028700"/>
            <a:ext cx="10356556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0"/>
              </a:lnSpc>
            </a:pPr>
            <a:r>
              <a:rPr lang="en-US" sz="48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Conversão dos vínculos</a:t>
            </a:r>
          </a:p>
        </p:txBody>
      </p:sp>
    </p:spTree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379821" y="-308112"/>
            <a:ext cx="7029914" cy="9566412"/>
            <a:chOff x="0" y="0"/>
            <a:chExt cx="11143176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43176" cy="15163800"/>
            </a:xfrm>
            <a:custGeom>
              <a:avLst/>
              <a:gdLst/>
              <a:ahLst/>
              <a:cxnLst/>
              <a:rect l="l" t="t" r="r" b="b"/>
              <a:pathLst>
                <a:path w="11143176" h="15163800">
                  <a:moveTo>
                    <a:pt x="11143176" y="254000"/>
                  </a:moveTo>
                  <a:lnTo>
                    <a:pt x="11143176" y="14909800"/>
                  </a:lnTo>
                  <a:cubicBezTo>
                    <a:pt x="11143176" y="15050136"/>
                    <a:pt x="11023594" y="15163800"/>
                    <a:pt x="10875953" y="15163800"/>
                  </a:cubicBezTo>
                  <a:lnTo>
                    <a:pt x="267222" y="15163800"/>
                  </a:lnTo>
                  <a:cubicBezTo>
                    <a:pt x="119582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19582" y="0"/>
                    <a:pt x="267222" y="0"/>
                  </a:cubicBezTo>
                  <a:lnTo>
                    <a:pt x="10875953" y="0"/>
                  </a:lnTo>
                  <a:cubicBezTo>
                    <a:pt x="11023594" y="0"/>
                    <a:pt x="11143176" y="113665"/>
                    <a:pt x="11143176" y="254000"/>
                  </a:cubicBezTo>
                  <a:close/>
                </a:path>
              </a:pathLst>
            </a:custGeom>
            <a:blipFill>
              <a:blip r:embed="rId3"/>
              <a:stretch>
                <a:fillRect l="-14791" r="-300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61103" y="1019175"/>
            <a:ext cx="10142817" cy="744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3" lvl="1" indent="-302261" algn="l">
              <a:lnSpc>
                <a:spcPts val="3500"/>
              </a:lnSpc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“Deixemo-nos atrair pela esperança e permitamos que, por meio de nossa vida, ela se torne irradiante para todos os que a buscam”. </a:t>
            </a:r>
            <a:r>
              <a:rPr lang="en-US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(DGAE, n. 219)</a:t>
            </a:r>
            <a:r>
              <a:rPr lang="en-US" sz="2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algn="l">
              <a:lnSpc>
                <a:spcPts val="3500"/>
              </a:lnSpc>
            </a:pPr>
            <a:endParaRPr lang="en-US" sz="2800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04523" lvl="1" indent="-302261" algn="l">
              <a:lnSpc>
                <a:spcPts val="3500"/>
              </a:lnSpc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“A esperança, sempre atual, orientará as </a:t>
            </a:r>
            <a:r>
              <a:rPr lang="en-US" sz="2800" b="1" i="1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Diretrizes Gerais da Igreja no Brasil </a:t>
            </a:r>
            <a:r>
              <a:rPr lang="en-US" sz="2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para superar o medo, a incerteza e o cansaço que muitos enfrentam diante dos desafios do tempo presente. Somos Peregrinos de Esperança, caminhando rumo ao Reino definitivo”. </a:t>
            </a:r>
            <a:r>
              <a:rPr lang="en-US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(DGAE, n. 220).</a:t>
            </a:r>
          </a:p>
          <a:p>
            <a:pPr algn="l">
              <a:lnSpc>
                <a:spcPts val="3500"/>
              </a:lnSpc>
            </a:pPr>
            <a:endParaRPr lang="en-US"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4523" lvl="1" indent="-302261" algn="l">
              <a:lnSpc>
                <a:spcPts val="3500"/>
              </a:lnSpc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“Como tenda habitada por Deus e cuidada pela Mãe do Redentor, a Igreja aprende a acolher, gerar e oferecer a vida. [...] Guiados sob a intercessão da Senhora Aparecida, seguimos os caminhos da missão, para que a tenda da Igreja seja sempre lugar de encontro, serviço e alegria”. </a:t>
            </a:r>
            <a:r>
              <a:rPr lang="en-US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(DGAE, n. 223).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2417762"/>
            <a:ext cx="18288000" cy="475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"É tempo de renovar o ânimo pastoral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permitir que a fecundidade supere a esterilidade.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Diante disso, perguntamos: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 que o Espírito Santo está dizendo </a:t>
            </a:r>
          </a:p>
          <a:p>
            <a:pPr algn="ctr">
              <a:lnSpc>
                <a:spcPts val="6119"/>
              </a:lnSpc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à Igreja de Deus que está no Brasil?" </a:t>
            </a:r>
          </a:p>
          <a:p>
            <a:pPr algn="ctr">
              <a:lnSpc>
                <a:spcPts val="2040"/>
              </a:lnSpc>
            </a:pPr>
            <a:endParaRPr lang="en-US" sz="35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5440"/>
              </a:lnSpc>
            </a:pPr>
            <a:r>
              <a:rPr lang="en-US" sz="3200">
                <a:solidFill>
                  <a:srgbClr val="0A007B"/>
                </a:solidFill>
                <a:latin typeface="Montserrat"/>
                <a:ea typeface="Montserrat"/>
                <a:cs typeface="Montserrat"/>
                <a:sym typeface="Montserrat"/>
              </a:rPr>
              <a:t>(DGAE, n. 8)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3262" t="-8454" r="-3047" b="-3657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404588" y="0"/>
            <a:ext cx="6922623" cy="9910805"/>
            <a:chOff x="0" y="0"/>
            <a:chExt cx="10591800" cy="15163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91800" cy="15163800"/>
            </a:xfrm>
            <a:custGeom>
              <a:avLst/>
              <a:gdLst/>
              <a:ahLst/>
              <a:cxnLst/>
              <a:rect l="l" t="t" r="r" b="b"/>
              <a:pathLst>
                <a:path w="10591800" h="15163800">
                  <a:moveTo>
                    <a:pt x="10591800" y="254000"/>
                  </a:moveTo>
                  <a:lnTo>
                    <a:pt x="10591800" y="14909800"/>
                  </a:lnTo>
                  <a:cubicBezTo>
                    <a:pt x="10591800" y="15050136"/>
                    <a:pt x="10478135" y="15163800"/>
                    <a:pt x="10337800" y="15163800"/>
                  </a:cubicBezTo>
                  <a:lnTo>
                    <a:pt x="254000" y="15163800"/>
                  </a:lnTo>
                  <a:cubicBezTo>
                    <a:pt x="113665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13665" y="0"/>
                    <a:pt x="254000" y="0"/>
                  </a:cubicBezTo>
                  <a:lnTo>
                    <a:pt x="10337800" y="0"/>
                  </a:lnTo>
                  <a:cubicBezTo>
                    <a:pt x="10478135" y="0"/>
                    <a:pt x="10591800" y="113665"/>
                    <a:pt x="10591800" y="254000"/>
                  </a:cubicBezTo>
                  <a:close/>
                </a:path>
              </a:pathLst>
            </a:custGeom>
            <a:blipFill>
              <a:blip r:embed="rId3"/>
              <a:stretch>
                <a:fillRect l="-65921" r="-4872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7257357" y="579633"/>
            <a:ext cx="3773286" cy="21130621"/>
            <a:chOff x="0" y="0"/>
            <a:chExt cx="10923095" cy="61169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23095" cy="61169965"/>
            </a:xfrm>
            <a:custGeom>
              <a:avLst/>
              <a:gdLst/>
              <a:ahLst/>
              <a:cxnLst/>
              <a:rect l="l" t="t" r="r" b="b"/>
              <a:pathLst>
                <a:path w="10923095" h="61169965">
                  <a:moveTo>
                    <a:pt x="0" y="0"/>
                  </a:moveTo>
                  <a:lnTo>
                    <a:pt x="10923095" y="0"/>
                  </a:lnTo>
                  <a:lnTo>
                    <a:pt x="10923095" y="61169965"/>
                  </a:lnTo>
                  <a:lnTo>
                    <a:pt x="0" y="61169965"/>
                  </a:lnTo>
                  <a:close/>
                </a:path>
              </a:pathLst>
            </a:custGeom>
            <a:solidFill>
              <a:srgbClr val="1A4D8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923095" cy="61179491"/>
            </a:xfrm>
            <a:prstGeom prst="rect">
              <a:avLst/>
            </a:prstGeom>
          </p:spPr>
          <p:txBody>
            <a:bodyPr lIns="8646" tIns="8646" rIns="8646" bIns="8646" rtlCol="0" anchor="ctr"/>
            <a:lstStyle/>
            <a:p>
              <a:pPr algn="ctr">
                <a:lnSpc>
                  <a:spcPts val="2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155508"/>
            <a:ext cx="9722861" cy="612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·Introdução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·Objetivo Geral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I - A Igreja: Tenda do Encontro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II - A Escuta dos Sinais dos Tempos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III - Discernimento para uma Igreja Sinodal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IV - Povo de Deus em Missão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V - Caminhos da Missão</a:t>
            </a:r>
          </a:p>
          <a:p>
            <a:pPr marL="690881" lvl="1" indent="-345440" algn="l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·Capítulo VI - Compromissos Sinodais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082" y="1019175"/>
            <a:ext cx="1035655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20"/>
              </a:lnSpc>
            </a:pPr>
            <a:r>
              <a:rPr lang="en-US" sz="4600" b="1">
                <a:solidFill>
                  <a:srgbClr val="0A007B"/>
                </a:solidFill>
                <a:latin typeface="Cooper BT Bold"/>
                <a:ea typeface="Cooper BT Bold"/>
                <a:cs typeface="Cooper BT Bold"/>
                <a:sym typeface="Cooper BT Bold"/>
              </a:rPr>
              <a:t>Estrutura das DGAE 2026-2032: 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6573</Words>
  <Application>Microsoft Office PowerPoint</Application>
  <PresentationFormat>Personalizar</PresentationFormat>
  <Paragraphs>716</Paragraphs>
  <Slides>79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79</vt:i4>
      </vt:variant>
    </vt:vector>
  </HeadingPairs>
  <TitlesOfParts>
    <vt:vector size="88" baseType="lpstr">
      <vt:lpstr>Montserrat Italics</vt:lpstr>
      <vt:lpstr>Montserrat Bold Italics</vt:lpstr>
      <vt:lpstr>Montserrat Bold</vt:lpstr>
      <vt:lpstr>Arial</vt:lpstr>
      <vt:lpstr>Cooper BT Bold</vt:lpstr>
      <vt:lpstr>Montserrat</vt:lpstr>
      <vt:lpstr>Calibri</vt:lpstr>
      <vt:lpstr>Cooper BT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Formação Arquidiocesana DGAE 2026-2032</dc:title>
  <dc:creator>Pe.Fabio</dc:creator>
  <cp:lastModifiedBy>Pe.Fabio</cp:lastModifiedBy>
  <cp:revision>1</cp:revision>
  <dcterms:created xsi:type="dcterms:W3CDTF">2006-08-16T00:00:00Z</dcterms:created>
  <dcterms:modified xsi:type="dcterms:W3CDTF">2026-08-25T17:17:09Z</dcterms:modified>
  <dc:identifier>DAHOzVyv-Qk</dc:identifier>
</cp:coreProperties>
</file>