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sldIdLst>
    <p:sldId id="256" r:id="rId2"/>
    <p:sldId id="355" r:id="rId3"/>
    <p:sldId id="366" r:id="rId4"/>
    <p:sldId id="378" r:id="rId5"/>
    <p:sldId id="379" r:id="rId6"/>
    <p:sldId id="381" r:id="rId7"/>
    <p:sldId id="382" r:id="rId8"/>
    <p:sldId id="383" r:id="rId9"/>
    <p:sldId id="356" r:id="rId10"/>
    <p:sldId id="357" r:id="rId11"/>
    <p:sldId id="358" r:id="rId12"/>
    <p:sldId id="359" r:id="rId13"/>
    <p:sldId id="361" r:id="rId14"/>
    <p:sldId id="363" r:id="rId15"/>
    <p:sldId id="285" r:id="rId16"/>
    <p:sldId id="310" r:id="rId17"/>
    <p:sldId id="305" r:id="rId18"/>
    <p:sldId id="386" r:id="rId19"/>
    <p:sldId id="364" r:id="rId20"/>
    <p:sldId id="291" r:id="rId21"/>
    <p:sldId id="344" r:id="rId22"/>
    <p:sldId id="348" r:id="rId23"/>
    <p:sldId id="374" r:id="rId24"/>
    <p:sldId id="384" r:id="rId25"/>
    <p:sldId id="375" r:id="rId26"/>
    <p:sldId id="376" r:id="rId27"/>
    <p:sldId id="377" r:id="rId28"/>
    <p:sldId id="345" r:id="rId29"/>
    <p:sldId id="380" r:id="rId30"/>
    <p:sldId id="346" r:id="rId31"/>
    <p:sldId id="349" r:id="rId32"/>
    <p:sldId id="372" r:id="rId33"/>
    <p:sldId id="367" r:id="rId34"/>
    <p:sldId id="385" r:id="rId35"/>
    <p:sldId id="369" r:id="rId36"/>
    <p:sldId id="370" r:id="rId37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9A5F5-02F7-4FCB-98EA-5BB0189751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0C834-8504-417C-899E-6FB4810457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EB37-1E9B-4DA0-9271-42C68C069FE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F0BC-2BF4-4A92-9B0D-8BAE564F3C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176C-9486-45F0-907C-9EE082D238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B590-5D34-4E5E-81F9-9945DE344C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52B8-6865-4D59-8029-F5FFB6F81D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EB498-9BF7-4519-8154-40627880B9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4E40-15F3-4B12-BC05-BF7D7A1C72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6917-7879-422C-884B-443344F63E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8321C-743B-46CE-806F-8FF44C79F2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3A26-C7B3-4327-90C0-71785388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192774" y="2571744"/>
            <a:ext cx="4733860" cy="18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4000" dirty="0" err="1" smtClean="0">
                <a:effectLst/>
                <a:latin typeface="+mn-lt"/>
              </a:rPr>
              <a:t>TERMINALIDADE</a:t>
            </a:r>
            <a:endParaRPr lang="pt-BR" sz="4000" dirty="0" smtClean="0">
              <a:effectLst/>
              <a:latin typeface="+mn-lt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pt-BR" sz="4000" dirty="0" smtClean="0">
                <a:effectLst/>
                <a:latin typeface="+mn-lt"/>
              </a:rPr>
              <a:t>ASPECTOS </a:t>
            </a:r>
            <a:r>
              <a:rPr lang="pt-BR" sz="4000" dirty="0" err="1" smtClean="0">
                <a:effectLst/>
                <a:latin typeface="+mn-lt"/>
              </a:rPr>
              <a:t>BIOÉTICOS</a:t>
            </a:r>
            <a:endParaRPr lang="pt-BR" sz="4000" dirty="0" smtClean="0">
              <a:effectLst/>
              <a:latin typeface="+mn-lt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71670" y="5052969"/>
            <a:ext cx="4978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t-BR" sz="1600" dirty="0" smtClean="0">
                <a:effectLst/>
                <a:latin typeface="+mn-lt"/>
              </a:rPr>
              <a:t>Venâncio </a:t>
            </a:r>
            <a:r>
              <a:rPr lang="pt-BR" sz="1600" dirty="0">
                <a:effectLst/>
                <a:latin typeface="+mn-lt"/>
              </a:rPr>
              <a:t>Pereira Dantas </a:t>
            </a:r>
            <a:r>
              <a:rPr lang="pt-BR" sz="1600" dirty="0" smtClean="0">
                <a:effectLst/>
                <a:latin typeface="+mn-lt"/>
              </a:rPr>
              <a:t>Filho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1600" dirty="0" smtClean="0">
                <a:effectLst/>
                <a:latin typeface="+mn-lt"/>
              </a:rPr>
              <a:t>Centro </a:t>
            </a:r>
            <a:r>
              <a:rPr lang="pt-BR" sz="1600" dirty="0">
                <a:effectLst/>
                <a:latin typeface="+mn-lt"/>
              </a:rPr>
              <a:t>Interdisciplinar de Bioética - CIB - </a:t>
            </a:r>
            <a:r>
              <a:rPr lang="pt-BR" sz="1600" dirty="0" err="1" smtClean="0">
                <a:effectLst/>
                <a:latin typeface="+mn-lt"/>
              </a:rPr>
              <a:t>FCM</a:t>
            </a:r>
            <a:r>
              <a:rPr lang="pt-BR" sz="1600" dirty="0" smtClean="0">
                <a:effectLst/>
                <a:latin typeface="+mn-lt"/>
              </a:rPr>
              <a:t>/UNICAMP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1600" dirty="0" smtClean="0">
                <a:effectLst/>
                <a:latin typeface="+mn-lt"/>
              </a:rPr>
              <a:t>2018</a:t>
            </a:r>
            <a:endParaRPr lang="pt-BR" sz="1600" dirty="0">
              <a:effectLst/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00232" y="2643182"/>
            <a:ext cx="5143536" cy="18573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301316" y="989222"/>
            <a:ext cx="2534796" cy="10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dirty="0" smtClean="0">
                <a:effectLst/>
                <a:latin typeface="+mn-lt"/>
              </a:rPr>
              <a:t>Paróquia </a:t>
            </a:r>
            <a:r>
              <a:rPr lang="pt-BR" dirty="0" err="1" smtClean="0">
                <a:effectLst/>
                <a:latin typeface="+mn-lt"/>
              </a:rPr>
              <a:t>Sant'Ana</a:t>
            </a:r>
            <a:endParaRPr lang="pt-BR" dirty="0" smtClean="0">
              <a:effectLst/>
              <a:latin typeface="+mn-lt"/>
            </a:endParaRPr>
          </a:p>
          <a:p>
            <a:pPr algn="ctr">
              <a:lnSpc>
                <a:spcPct val="140000"/>
              </a:lnSpc>
            </a:pPr>
            <a:r>
              <a:rPr lang="pt-BR" dirty="0" err="1" smtClean="0">
                <a:effectLst/>
                <a:latin typeface="+mn-lt"/>
              </a:rPr>
              <a:t>Sousas</a:t>
            </a:r>
            <a:endParaRPr lang="pt-BR" dirty="0">
              <a:effectLst/>
              <a:latin typeface="+mn-lt"/>
            </a:endParaRPr>
          </a:p>
        </p:txBody>
      </p:sp>
      <p:pic>
        <p:nvPicPr>
          <p:cNvPr id="12" name="Picture 13" descr="Emau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4654" y="796680"/>
            <a:ext cx="1204913" cy="1223963"/>
          </a:xfrm>
          <a:prstGeom prst="rect">
            <a:avLst/>
          </a:prstGeom>
          <a:noFill/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708" y="595307"/>
            <a:ext cx="1541276" cy="16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67882" y="476250"/>
            <a:ext cx="4407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>
                <a:effectLst/>
                <a:latin typeface="+mn-lt"/>
              </a:rPr>
              <a:t>CONCEITOS FUNDAMENTAIS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22075" y="1428736"/>
            <a:ext cx="309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t-BR" dirty="0" smtClean="0">
                <a:effectLst/>
                <a:latin typeface="+mn-lt"/>
              </a:rPr>
              <a:t>"PACIENTE TERMINAL"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1538" y="2271214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Estado de uma pessoa cuja doença progressiva e mortal não tem mais tratamento curativo, morte estimada em meses</a:t>
            </a:r>
            <a:endParaRPr lang="pt-BR" sz="1800" dirty="0">
              <a:effectLst/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1538" y="4842982"/>
            <a:ext cx="721523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TRATAMENTO PALIATIVO - visa o controle da dor e desconforto e cuidado com o sofrimento</a:t>
            </a:r>
            <a:endParaRPr lang="pt-BR" sz="1800" dirty="0">
              <a:effectLst/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538" y="3542320"/>
            <a:ext cx="728667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Paciente em processo de morte - estado de uma pessoa em que se estima a morte em dias</a:t>
            </a:r>
            <a:endParaRPr lang="pt-BR" sz="18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56996" y="519794"/>
            <a:ext cx="4407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>
                <a:effectLst/>
                <a:latin typeface="+mn-lt"/>
              </a:rPr>
              <a:t>CONCEITOS FUNDAMENTAIS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86082" y="3914288"/>
            <a:ext cx="357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dirty="0" smtClean="0">
                <a:effectLst/>
                <a:latin typeface="+mn-lt"/>
              </a:rPr>
              <a:t>ESTADO VEGETATIVO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33022" y="1571612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pt-BR" dirty="0" smtClean="0">
                <a:solidFill>
                  <a:prstClr val="black"/>
                </a:solidFill>
                <a:effectLst/>
                <a:latin typeface="+mn-lt"/>
              </a:rPr>
              <a:t>ESTADO DE COMA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2428868"/>
            <a:ext cx="692948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Estado de inconsciência patológico (≠ sono) de causas variáveis com perspectiva de reversibilidade</a:t>
            </a:r>
            <a:endParaRPr lang="pt-BR" sz="1800" dirty="0">
              <a:effectLst/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00166" y="4771544"/>
            <a:ext cx="649632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Estado de inconsciência que se prolonga após o estado de coma, considerado como irreversível</a:t>
            </a:r>
            <a:endParaRPr lang="pt-BR" sz="18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67882" y="548326"/>
            <a:ext cx="4407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>
                <a:effectLst/>
                <a:latin typeface="+mn-lt"/>
              </a:rPr>
              <a:t>CONCEITOS FUNDAMENTAIS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98367" y="1538575"/>
            <a:ext cx="2741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/>
                <a:latin typeface="+mn-lt"/>
              </a:rPr>
              <a:t>MORTE ENCEFÁLICA</a:t>
            </a:r>
            <a:endParaRPr lang="pt-BR" dirty="0">
              <a:latin typeface="+mn-lt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37745" y="5299518"/>
            <a:ext cx="4780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1600" dirty="0" smtClean="0">
                <a:effectLst/>
                <a:latin typeface="+mn-lt"/>
              </a:rPr>
              <a:t>- </a:t>
            </a:r>
            <a:r>
              <a:rPr lang="en-US" sz="1600" dirty="0" err="1" smtClean="0">
                <a:effectLst/>
                <a:latin typeface="+mn-lt"/>
              </a:rPr>
              <a:t>RESOLUÇÃO</a:t>
            </a:r>
            <a:r>
              <a:rPr lang="en-US" sz="1600" dirty="0" smtClean="0">
                <a:effectLst/>
                <a:latin typeface="+mn-lt"/>
              </a:rPr>
              <a:t> N.</a:t>
            </a:r>
            <a:r>
              <a:rPr lang="pt-BR" sz="1600" dirty="0" smtClean="0">
                <a:effectLst/>
                <a:latin typeface="+mn-lt"/>
              </a:rPr>
              <a:t> 2.173, de 23 de novembro de 2017</a:t>
            </a:r>
            <a:endParaRPr lang="pt-BR" sz="1600" dirty="0">
              <a:effectLst/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6600" y="2428868"/>
            <a:ext cx="697409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800" dirty="0" smtClean="0">
                <a:effectLst/>
                <a:latin typeface="+mn-lt"/>
              </a:rPr>
              <a:t>Estado de total ausência de função do sistema nervoso, irreversível e incluindo incapacidade de respirar espontaneamente</a:t>
            </a:r>
            <a:endParaRPr lang="pt-BR" sz="1800" dirty="0">
              <a:effectLst/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15877" y="3929066"/>
            <a:ext cx="6896033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- LEI FEDERAL N. 9.434 de 04 de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fevereiro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de 1997 (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sobre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a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remoção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de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órgãos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tecidos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e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partes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do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corpo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humano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para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fins de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transplante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 e </a:t>
            </a:r>
            <a:r>
              <a:rPr lang="en-US" sz="1600" dirty="0" err="1" smtClean="0">
                <a:solidFill>
                  <a:prstClr val="black"/>
                </a:solidFill>
                <a:effectLst/>
                <a:latin typeface="+mn-lt"/>
              </a:rPr>
              <a:t>tratamento</a:t>
            </a:r>
            <a:r>
              <a:rPr lang="en-US" sz="1600" dirty="0" smtClean="0">
                <a:solidFill>
                  <a:prstClr val="black"/>
                </a:solidFill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86553" y="428604"/>
            <a:ext cx="2560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>
                <a:effectLst/>
                <a:latin typeface="+mn-lt"/>
              </a:rPr>
              <a:t>TERMINOLOGIA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38212" y="2165929"/>
            <a:ext cx="6858048" cy="97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70000"/>
              </a:lnSpc>
            </a:pPr>
            <a:r>
              <a:rPr lang="pt-BR" sz="1800" dirty="0" err="1" smtClean="0">
                <a:effectLst/>
                <a:latin typeface="+mn-lt"/>
              </a:rPr>
              <a:t>DISTANÁSIA</a:t>
            </a:r>
            <a:r>
              <a:rPr lang="pt-BR" sz="1800" dirty="0" smtClean="0">
                <a:effectLst/>
                <a:latin typeface="+mn-lt"/>
              </a:rPr>
              <a:t> - Prolongamento penoso e inútil do processo de morrer pelo uso da tecnologia médica</a:t>
            </a:r>
          </a:p>
        </p:txBody>
      </p:sp>
      <p:pic>
        <p:nvPicPr>
          <p:cNvPr id="4" name="Picture 5" descr="terapia_intensiva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286248" y="3510105"/>
            <a:ext cx="4000528" cy="28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868902" y="4345589"/>
            <a:ext cx="285752" cy="33915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4000" contrast="14000"/>
          </a:blip>
          <a:srcRect/>
          <a:stretch>
            <a:fillRect/>
          </a:stretch>
        </p:blipFill>
        <p:spPr bwMode="auto">
          <a:xfrm>
            <a:off x="759340" y="3499219"/>
            <a:ext cx="33074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ector reto 6"/>
          <p:cNvCxnSpPr/>
          <p:nvPr/>
        </p:nvCxnSpPr>
        <p:spPr>
          <a:xfrm rot="16200000" flipH="1">
            <a:off x="1577726" y="4400019"/>
            <a:ext cx="142876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170870" y="1071546"/>
            <a:ext cx="678661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70000"/>
              </a:lnSpc>
            </a:pPr>
            <a:r>
              <a:rPr lang="pt-BR" sz="1800" dirty="0" smtClean="0">
                <a:effectLst/>
                <a:latin typeface="+mn-lt"/>
              </a:rPr>
              <a:t>EUTANÁSIA - Tirar a vida do ser humano para acabar com situação de dor ou sofrimento atroz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887648" y="2490174"/>
          <a:ext cx="3344434" cy="2461822"/>
        </p:xfrm>
        <a:graphic>
          <a:graphicData uri="http://schemas.openxmlformats.org/presentationml/2006/ole">
            <p:oleObj spid="_x0000_s111618" name="Clip" r:id="rId3" imgW="4762440" imgH="3504600" progId="">
              <p:embed/>
            </p:oleObj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41883" y="3725408"/>
            <a:ext cx="1283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800" dirty="0">
                <a:solidFill>
                  <a:srgbClr val="FF0000"/>
                </a:solidFill>
                <a:effectLst/>
                <a:latin typeface="+mn-lt"/>
              </a:rPr>
              <a:t>EUTANÁSIA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96850" y="3722272"/>
            <a:ext cx="1334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800" dirty="0" err="1">
                <a:solidFill>
                  <a:srgbClr val="FF0000"/>
                </a:solidFill>
                <a:effectLst/>
                <a:latin typeface="+mn-lt"/>
              </a:rPr>
              <a:t>DISTANÁSIA</a:t>
            </a:r>
            <a:endParaRPr lang="pt-BR" sz="18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450896" y="2544876"/>
            <a:ext cx="214314" cy="2143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16175" y="5224477"/>
            <a:ext cx="4287838" cy="27622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>
              <a:latin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58618" y="5824855"/>
            <a:ext cx="2024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 err="1">
                <a:effectLst/>
                <a:latin typeface="+mn-lt"/>
              </a:rPr>
              <a:t>ORTOTANÁSIA</a:t>
            </a:r>
            <a:endParaRPr lang="pt-BR" sz="3200" dirty="0">
              <a:effectLst/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42976" y="1142984"/>
            <a:ext cx="6858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70000"/>
              </a:lnSpc>
            </a:pPr>
            <a:r>
              <a:rPr lang="pt-BR" sz="1800" dirty="0" err="1" smtClean="0">
                <a:effectLst/>
                <a:latin typeface="+mn-lt"/>
              </a:rPr>
              <a:t>ORTOTANÁSIA</a:t>
            </a:r>
            <a:r>
              <a:rPr lang="pt-BR" sz="1800" dirty="0" smtClean="0">
                <a:effectLst/>
                <a:latin typeface="+mn-lt"/>
              </a:rPr>
              <a:t> - Atitude que visa evitar a </a:t>
            </a:r>
            <a:r>
              <a:rPr lang="pt-BR" sz="1800" dirty="0" err="1" smtClean="0">
                <a:effectLst/>
                <a:latin typeface="+mn-lt"/>
              </a:rPr>
              <a:t>distanásia</a:t>
            </a:r>
            <a:r>
              <a:rPr lang="pt-BR" sz="1800" dirty="0" smtClean="0">
                <a:effectLst/>
                <a:latin typeface="+mn-lt"/>
              </a:rPr>
              <a:t>, o tratamento fútil, a obstinação terapêutica</a:t>
            </a:r>
            <a:endParaRPr lang="pt-BR" sz="1800" dirty="0">
              <a:effectLst/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86553" y="428604"/>
            <a:ext cx="2560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>
                <a:effectLst/>
                <a:latin typeface="+mn-lt"/>
              </a:rPr>
              <a:t>TERMINOLOGIA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687944" y="742250"/>
            <a:ext cx="57534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 smtClean="0">
                <a:effectLst/>
                <a:latin typeface="+mn-lt"/>
              </a:rPr>
              <a:t>LEI ESTADUAL n. 10.241 (17/03/1999)</a:t>
            </a:r>
            <a:endParaRPr lang="pt-BR" sz="2800" dirty="0">
              <a:effectLst/>
              <a:latin typeface="+mn-lt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67442" y="3214686"/>
            <a:ext cx="71929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1800" dirty="0">
                <a:effectLst/>
                <a:latin typeface="+mn-lt"/>
              </a:rPr>
              <a:t>Artigo 2º - “</a:t>
            </a:r>
            <a:r>
              <a:rPr lang="pt-BR" sz="1800" i="1" dirty="0">
                <a:effectLst/>
                <a:latin typeface="+mn-lt"/>
              </a:rPr>
              <a:t>São direitos dos usuários dos serviços de saúde do Estado de São Paulo:</a:t>
            </a:r>
          </a:p>
          <a:p>
            <a:pPr algn="just" eaLnBrk="0" hangingPunct="0"/>
            <a:endParaRPr lang="pt-BR" sz="1800" i="1" dirty="0">
              <a:effectLst/>
              <a:latin typeface="+mn-lt"/>
            </a:endParaRPr>
          </a:p>
          <a:p>
            <a:pPr algn="just" eaLnBrk="0" hangingPunct="0"/>
            <a:r>
              <a:rPr lang="pt-BR" sz="1800" i="1" dirty="0">
                <a:effectLst/>
                <a:latin typeface="+mn-lt"/>
              </a:rPr>
              <a:t>XXIII – </a:t>
            </a:r>
            <a:r>
              <a:rPr lang="pt-BR" sz="1800" i="1" dirty="0">
                <a:solidFill>
                  <a:srgbClr val="FF0000"/>
                </a:solidFill>
                <a:effectLst/>
                <a:latin typeface="+mn-lt"/>
              </a:rPr>
              <a:t>recusar tratamentos dolorosos ou extraordinários para tentar prolongar a vida;</a:t>
            </a:r>
          </a:p>
          <a:p>
            <a:pPr algn="just" eaLnBrk="0" hangingPunct="0"/>
            <a:endParaRPr lang="pt-BR" sz="1800" i="1" dirty="0">
              <a:effectLst/>
              <a:latin typeface="+mn-lt"/>
            </a:endParaRPr>
          </a:p>
          <a:p>
            <a:pPr algn="just" eaLnBrk="0" hangingPunct="0"/>
            <a:r>
              <a:rPr lang="pt-BR" sz="1800" i="1" dirty="0">
                <a:effectLst/>
                <a:latin typeface="+mn-lt"/>
              </a:rPr>
              <a:t>XXIV – optar pelo lugar de morte</a:t>
            </a:r>
            <a:r>
              <a:rPr lang="pt-BR" sz="1800" dirty="0">
                <a:effectLst/>
                <a:latin typeface="+mn-lt"/>
              </a:rPr>
              <a:t>.”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856613" y="1643050"/>
            <a:ext cx="341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>
                <a:effectLst/>
                <a:latin typeface="+mn-lt"/>
              </a:rPr>
              <a:t>DIREITOS DOS </a:t>
            </a:r>
            <a:r>
              <a:rPr lang="pt-BR" dirty="0" smtClean="0">
                <a:effectLst/>
                <a:latin typeface="+mn-lt"/>
              </a:rPr>
              <a:t>PACIENTES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57318" y="2395831"/>
            <a:ext cx="1628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pt-BR" dirty="0" smtClean="0">
                <a:effectLst/>
                <a:latin typeface="+mn-lt"/>
              </a:rPr>
              <a:t>“Lei Covas”</a:t>
            </a:r>
            <a:endParaRPr lang="pt-BR" dirty="0">
              <a:effectLst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985675" y="642918"/>
            <a:ext cx="5168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2800" dirty="0" smtClean="0">
                <a:effectLst/>
                <a:latin typeface="+mn-lt"/>
              </a:rPr>
              <a:t>CÓDIGO DE ÉTICA MÉDICA (2009)</a:t>
            </a:r>
            <a:endParaRPr lang="pt-BR" sz="2800" dirty="0">
              <a:effectLst/>
              <a:latin typeface="+mn-lt"/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964422" y="1571612"/>
            <a:ext cx="5212004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pt-BR" sz="2000" dirty="0">
                <a:effectLst/>
                <a:latin typeface="+mn-lt"/>
              </a:rPr>
              <a:t>Capítulo V - Relação com Pacientes e Familiares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74675" y="2267902"/>
            <a:ext cx="7970838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lnSpc>
                <a:spcPct val="190000"/>
              </a:lnSpc>
            </a:pPr>
            <a:r>
              <a:rPr lang="pt-BR" sz="1600" dirty="0">
                <a:effectLst/>
                <a:latin typeface="+mn-lt"/>
              </a:rPr>
              <a:t> É vedado ao médico</a:t>
            </a:r>
            <a:r>
              <a:rPr lang="pt-BR" sz="1600" dirty="0" smtClean="0">
                <a:effectLst/>
                <a:latin typeface="+mn-lt"/>
              </a:rPr>
              <a:t>:</a:t>
            </a:r>
            <a:endParaRPr lang="pt-BR" sz="1600" dirty="0">
              <a:effectLst/>
              <a:latin typeface="+mn-lt"/>
            </a:endParaRPr>
          </a:p>
          <a:p>
            <a:pPr algn="just" eaLnBrk="0" hangingPunct="0">
              <a:lnSpc>
                <a:spcPct val="190000"/>
              </a:lnSpc>
            </a:pPr>
            <a:r>
              <a:rPr lang="pt-BR" sz="1600" dirty="0">
                <a:effectLst/>
                <a:latin typeface="+mn-lt"/>
              </a:rPr>
              <a:t>Art. 41 - “</a:t>
            </a:r>
            <a:r>
              <a:rPr lang="pt-BR" sz="1600" i="1" dirty="0">
                <a:effectLst/>
                <a:latin typeface="+mn-lt"/>
              </a:rPr>
              <a:t>Abreviar a vida do paciente, ainda que a pedido deste ou de seu representante legal.</a:t>
            </a:r>
          </a:p>
          <a:p>
            <a:pPr algn="just" eaLnBrk="0" hangingPunct="0">
              <a:lnSpc>
                <a:spcPct val="190000"/>
              </a:lnSpc>
            </a:pPr>
            <a:r>
              <a:rPr lang="pt-BR" sz="1600" i="1" dirty="0">
                <a:effectLst/>
                <a:latin typeface="+mn-lt"/>
              </a:rPr>
              <a:t>Parágrafo único - Nos casos de doença incurável e terminal, deve o médico </a:t>
            </a:r>
            <a:r>
              <a:rPr lang="pt-BR" sz="1600" i="1" dirty="0">
                <a:solidFill>
                  <a:srgbClr val="FF0000"/>
                </a:solidFill>
                <a:effectLst/>
                <a:latin typeface="+mn-lt"/>
              </a:rPr>
              <a:t>oferecer todos os cuidados paliativos disponíveis </a:t>
            </a:r>
            <a:r>
              <a:rPr lang="pt-BR" sz="1600" i="1" dirty="0">
                <a:effectLst/>
                <a:latin typeface="+mn-lt"/>
              </a:rPr>
              <a:t>sem empreender ações diagnósticas ou terapêuticas inúteis ou obstinadas, levando sempre em consideração a vontade expressa do paciente ou, na sua impossibilidade, a de seu representante legal</a:t>
            </a:r>
            <a:r>
              <a:rPr lang="pt-BR" sz="1600" dirty="0">
                <a:effectLst/>
                <a:latin typeface="+mn-lt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84391" y="548326"/>
            <a:ext cx="6159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effectLst/>
                <a:latin typeface="+mn-lt"/>
              </a:rPr>
              <a:t>RESOLUÇÃO CFM nº </a:t>
            </a:r>
            <a:r>
              <a:rPr lang="pt-BR" sz="2800" dirty="0" smtClean="0">
                <a:effectLst/>
                <a:latin typeface="+mn-lt"/>
              </a:rPr>
              <a:t>1.805 (09/11/2006)</a:t>
            </a:r>
            <a:endParaRPr lang="pt-BR" sz="2800" dirty="0">
              <a:effectLst/>
              <a:latin typeface="+mn-lt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39790" y="1455515"/>
            <a:ext cx="7446986" cy="45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i="1" dirty="0">
                <a:effectLst/>
                <a:latin typeface="+mn-lt"/>
              </a:rPr>
              <a:t>Art. 1º </a:t>
            </a:r>
            <a:r>
              <a:rPr lang="pt-BR" sz="1600" i="1" dirty="0" smtClean="0">
                <a:effectLst/>
                <a:latin typeface="+mn-lt"/>
              </a:rPr>
              <a:t>"</a:t>
            </a:r>
            <a:r>
              <a:rPr lang="pt-BR" sz="1600" i="1" dirty="0" smtClean="0">
                <a:solidFill>
                  <a:srgbClr val="FF0000"/>
                </a:solidFill>
                <a:effectLst/>
                <a:latin typeface="+mn-lt"/>
              </a:rPr>
              <a:t>É </a:t>
            </a:r>
            <a:r>
              <a:rPr lang="pt-BR" sz="1600" i="1" dirty="0">
                <a:solidFill>
                  <a:srgbClr val="FF0000"/>
                </a:solidFill>
                <a:effectLst/>
                <a:latin typeface="+mn-lt"/>
              </a:rPr>
              <a:t>permitido ao médico limitar ou suspender procedimentos e tratamentos que prolonguem a vida do doente em fase terminal, de enfermidade grave e incurável, </a:t>
            </a:r>
            <a:r>
              <a:rPr lang="pt-BR" sz="1600" i="1" dirty="0">
                <a:effectLst/>
                <a:latin typeface="+mn-lt"/>
              </a:rPr>
              <a:t>respeitada a vontade da pessoa ou de seu representante legal.</a:t>
            </a:r>
          </a:p>
          <a:p>
            <a:pPr algn="just">
              <a:lnSpc>
                <a:spcPct val="120000"/>
              </a:lnSpc>
            </a:pPr>
            <a:r>
              <a:rPr lang="pt-BR" sz="1600" i="1" dirty="0">
                <a:effectLst/>
                <a:latin typeface="+mn-lt"/>
              </a:rPr>
              <a:t>	§ 1º O médico tem a obrigação de esclarecer ao doente ou a seu representante legal as modalidades terapêuticas adequadas para cada situação.</a:t>
            </a:r>
          </a:p>
          <a:p>
            <a:pPr algn="just">
              <a:lnSpc>
                <a:spcPct val="120000"/>
              </a:lnSpc>
            </a:pPr>
            <a:r>
              <a:rPr lang="pt-BR" sz="1600" i="1" dirty="0">
                <a:effectLst/>
                <a:latin typeface="+mn-lt"/>
              </a:rPr>
              <a:t>	§ 2º A decisão referida no caput deve ser fundamentada e registrada no prontuário. </a:t>
            </a:r>
          </a:p>
          <a:p>
            <a:pPr algn="just">
              <a:lnSpc>
                <a:spcPct val="120000"/>
              </a:lnSpc>
            </a:pPr>
            <a:r>
              <a:rPr lang="pt-BR" sz="1600" i="1" dirty="0">
                <a:effectLst/>
                <a:latin typeface="+mn-lt"/>
              </a:rPr>
              <a:t>	§ 3º É assegurado ao doente ou a seu representante legal o direito de solicitar uma segunda opinião médica. </a:t>
            </a:r>
            <a:endParaRPr lang="pt-BR" sz="1600" i="1" dirty="0" smtClean="0">
              <a:effectLst/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pt-BR" sz="1600" i="1" dirty="0" smtClean="0">
                <a:effectLst/>
                <a:latin typeface="+mn-lt"/>
              </a:rPr>
              <a:t>Art</a:t>
            </a:r>
            <a:r>
              <a:rPr lang="pt-BR" sz="1600" i="1" dirty="0">
                <a:effectLst/>
                <a:latin typeface="+mn-lt"/>
              </a:rPr>
              <a:t>. 2º </a:t>
            </a:r>
            <a:r>
              <a:rPr lang="pt-BR" sz="1600" i="1" dirty="0">
                <a:solidFill>
                  <a:srgbClr val="FF0000"/>
                </a:solidFill>
                <a:effectLst/>
                <a:latin typeface="+mn-lt"/>
              </a:rPr>
              <a:t>O doente continuará a receber todos os cuidados necessários para aliviar os sintomas que levam ao sofrimento, assegurada a assistência integral, o conforto físico, psíquico, social e espiritual, inclusive assegurando-lhe o direito da alta hospitalar</a:t>
            </a:r>
            <a:r>
              <a:rPr lang="pt-BR" sz="1600" i="1" dirty="0">
                <a:effectLst/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pt-BR" sz="1600" i="1" dirty="0">
                <a:effectLst/>
                <a:latin typeface="+mn-lt"/>
              </a:rPr>
              <a:t>Art. 3º Esta resolução entra em vigor na data de sua publicação, revogando-se as disposições em contrário</a:t>
            </a:r>
            <a:r>
              <a:rPr lang="pt-BR" sz="1600" i="1" dirty="0" smtClean="0">
                <a:effectLst/>
                <a:latin typeface="+mn-lt"/>
              </a:rPr>
              <a:t>."</a:t>
            </a:r>
            <a:endParaRPr lang="pt-BR" sz="1600" i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84391" y="548326"/>
            <a:ext cx="6159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effectLst/>
                <a:latin typeface="+mn-lt"/>
              </a:rPr>
              <a:t>RESOLUÇÃO CFM nº </a:t>
            </a:r>
            <a:r>
              <a:rPr lang="pt-BR" sz="2800" dirty="0" smtClean="0">
                <a:effectLst/>
                <a:latin typeface="+mn-lt"/>
              </a:rPr>
              <a:t>1.995 </a:t>
            </a:r>
            <a:r>
              <a:rPr lang="pt-BR" sz="2800" dirty="0" smtClean="0">
                <a:effectLst/>
                <a:latin typeface="+mn-lt"/>
              </a:rPr>
              <a:t>(</a:t>
            </a:r>
            <a:r>
              <a:rPr lang="pt-BR" sz="2800" dirty="0" smtClean="0">
                <a:effectLst/>
                <a:latin typeface="+mn-lt"/>
              </a:rPr>
              <a:t>09/08/2012)</a:t>
            </a:r>
            <a:endParaRPr lang="pt-BR" sz="2800" dirty="0">
              <a:effectLst/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1428736"/>
            <a:ext cx="8286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effectLst/>
                <a:latin typeface="+mn-lt"/>
              </a:rPr>
              <a:t>Art. 1º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Definir diretivas antecipadas de vontade como o conjunto de desejos, prévia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e expressamente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manifestados pelo paciente, sobre cuidados e tratamentos que quer,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ou não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, receber no momento em que estiver incapacitado de expressar, livre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e autonomamente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, sua vontade.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Art. 2º Nas decisões sobre cuidados e tratamentos de pacientes que se </a:t>
            </a:r>
            <a:r>
              <a:rPr lang="pt-BR" sz="1400" dirty="0" smtClean="0">
                <a:effectLst/>
                <a:latin typeface="+mn-lt"/>
              </a:rPr>
              <a:t>encontram incapazes </a:t>
            </a:r>
            <a:r>
              <a:rPr lang="pt-BR" sz="1400" dirty="0" smtClean="0">
                <a:effectLst/>
                <a:latin typeface="+mn-lt"/>
              </a:rPr>
              <a:t>de comunicar-se, ou de expressar de maneira livre e independente </a:t>
            </a:r>
            <a:r>
              <a:rPr lang="pt-BR" sz="1400" dirty="0" smtClean="0">
                <a:effectLst/>
                <a:latin typeface="+mn-lt"/>
              </a:rPr>
              <a:t>suas vontades</a:t>
            </a:r>
            <a:r>
              <a:rPr lang="pt-BR" sz="1400" dirty="0" smtClean="0">
                <a:effectLst/>
                <a:latin typeface="+mn-lt"/>
              </a:rPr>
              <a:t>, o médico levará em consideração suas diretivas antecipadas de vontade.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§ 1º Caso o paciente tenha designado </a:t>
            </a:r>
            <a:r>
              <a:rPr lang="pt-BR" sz="1400" dirty="0" smtClean="0">
                <a:solidFill>
                  <a:srgbClr val="FF0000"/>
                </a:solidFill>
                <a:effectLst/>
                <a:latin typeface="+mn-lt"/>
              </a:rPr>
              <a:t>um representante </a:t>
            </a:r>
            <a:r>
              <a:rPr lang="pt-BR" sz="1400" dirty="0" smtClean="0">
                <a:effectLst/>
                <a:latin typeface="+mn-lt"/>
              </a:rPr>
              <a:t>para tal fim, suas </a:t>
            </a:r>
            <a:r>
              <a:rPr lang="pt-BR" sz="1400" dirty="0" smtClean="0">
                <a:effectLst/>
                <a:latin typeface="+mn-lt"/>
              </a:rPr>
              <a:t>informações serão </a:t>
            </a:r>
            <a:r>
              <a:rPr lang="pt-BR" sz="1400" dirty="0" smtClean="0">
                <a:effectLst/>
                <a:latin typeface="+mn-lt"/>
              </a:rPr>
              <a:t>levadas em consideração pelo médico.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§ </a:t>
            </a:r>
            <a:r>
              <a:rPr lang="pt-BR" sz="1400" dirty="0" smtClean="0">
                <a:effectLst/>
                <a:latin typeface="+mn-lt"/>
              </a:rPr>
              <a:t>2º O médico deixará de levar em consideração as diretivas antecipadas de vontade </a:t>
            </a:r>
            <a:r>
              <a:rPr lang="pt-BR" sz="1400" dirty="0" smtClean="0">
                <a:effectLst/>
                <a:latin typeface="+mn-lt"/>
              </a:rPr>
              <a:t>do paciente </a:t>
            </a:r>
            <a:r>
              <a:rPr lang="pt-BR" sz="1400" dirty="0" smtClean="0">
                <a:effectLst/>
                <a:latin typeface="+mn-lt"/>
              </a:rPr>
              <a:t>ou representante que, em sua análise, estiverem em desacordo com </a:t>
            </a:r>
            <a:r>
              <a:rPr lang="pt-BR" sz="1400" dirty="0" smtClean="0">
                <a:effectLst/>
                <a:latin typeface="+mn-lt"/>
              </a:rPr>
              <a:t>os preceitos </a:t>
            </a:r>
            <a:r>
              <a:rPr lang="pt-BR" sz="1400" dirty="0" smtClean="0">
                <a:effectLst/>
                <a:latin typeface="+mn-lt"/>
              </a:rPr>
              <a:t>ditados pelo Código de Ética Médica.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§ 3º As diretivas antecipadas do paciente prevalecerão sobre qualquer outro parecer </a:t>
            </a:r>
            <a:r>
              <a:rPr lang="pt-BR" sz="1400" dirty="0" smtClean="0">
                <a:effectLst/>
                <a:latin typeface="+mn-lt"/>
              </a:rPr>
              <a:t>não médico</a:t>
            </a:r>
            <a:r>
              <a:rPr lang="pt-BR" sz="1400" dirty="0" smtClean="0">
                <a:effectLst/>
                <a:latin typeface="+mn-lt"/>
              </a:rPr>
              <a:t>, inclusive sobre os desejos dos familiares.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§ 4º O médico registrará, no prontuário, as diretivas antecipadas de vontade que </a:t>
            </a:r>
            <a:r>
              <a:rPr lang="pt-BR" sz="1400" dirty="0" smtClean="0">
                <a:effectLst/>
                <a:latin typeface="+mn-lt"/>
              </a:rPr>
              <a:t>lhes foram </a:t>
            </a:r>
            <a:r>
              <a:rPr lang="pt-BR" sz="1400" dirty="0" smtClean="0">
                <a:effectLst/>
                <a:latin typeface="+mn-lt"/>
              </a:rPr>
              <a:t>diretamente comunicadas pelo paciente.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§ 5º Não sendo conhecidas as diretivas antecipadas de vontade do paciente, </a:t>
            </a:r>
            <a:r>
              <a:rPr lang="pt-BR" sz="1400" dirty="0" smtClean="0">
                <a:effectLst/>
                <a:latin typeface="+mn-lt"/>
              </a:rPr>
              <a:t>nem havendo </a:t>
            </a:r>
            <a:r>
              <a:rPr lang="pt-BR" sz="1400" dirty="0" smtClean="0">
                <a:effectLst/>
                <a:latin typeface="+mn-lt"/>
              </a:rPr>
              <a:t>representante designado, familiares disponíveis ou falta de consenso </a:t>
            </a:r>
            <a:r>
              <a:rPr lang="pt-BR" sz="1400" dirty="0" smtClean="0">
                <a:effectLst/>
                <a:latin typeface="+mn-lt"/>
              </a:rPr>
              <a:t>entre estes</a:t>
            </a:r>
            <a:r>
              <a:rPr lang="pt-BR" sz="1400" dirty="0" smtClean="0">
                <a:effectLst/>
                <a:latin typeface="+mn-lt"/>
              </a:rPr>
              <a:t>, o médico recorrerá ao Comitê de Bioética da instituição, caso exista, ou, na </a:t>
            </a:r>
            <a:r>
              <a:rPr lang="pt-BR" sz="1400" dirty="0" smtClean="0">
                <a:effectLst/>
                <a:latin typeface="+mn-lt"/>
              </a:rPr>
              <a:t>falta deste</a:t>
            </a:r>
            <a:r>
              <a:rPr lang="pt-BR" sz="1400" dirty="0" smtClean="0">
                <a:effectLst/>
                <a:latin typeface="+mn-lt"/>
              </a:rPr>
              <a:t>, à Comissão de Ética Médica do hospital ou ao Conselho Regional e Federal </a:t>
            </a:r>
            <a:r>
              <a:rPr lang="pt-BR" sz="1400" dirty="0" smtClean="0">
                <a:effectLst/>
                <a:latin typeface="+mn-lt"/>
              </a:rPr>
              <a:t>de Medicina </a:t>
            </a:r>
            <a:r>
              <a:rPr lang="pt-BR" sz="1400" dirty="0" smtClean="0">
                <a:effectLst/>
                <a:latin typeface="+mn-lt"/>
              </a:rPr>
              <a:t>para fundamentar sua decisão sobre conflitos éticos, quando entender esta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medida necessária e conveniente.</a:t>
            </a:r>
          </a:p>
          <a:p>
            <a:pPr algn="just"/>
            <a:r>
              <a:rPr lang="pt-BR" sz="1400" dirty="0" smtClean="0">
                <a:effectLst/>
                <a:latin typeface="+mn-lt"/>
              </a:rPr>
              <a:t>Art. 3º Esta resolução entra em vigor na data de sua publicação.</a:t>
            </a:r>
            <a:endParaRPr lang="pt-BR" sz="1400" dirty="0"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9700" y="3066621"/>
            <a:ext cx="8094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i="1" dirty="0" smtClean="0">
                <a:effectLst/>
                <a:latin typeface="+mn-lt"/>
              </a:rPr>
              <a:t>tratamentos que dariam somente um prolongamento precário e penoso da vida, sem, contudo, interromper os cuidados normais devidos ao doente em casos semelhantes'. Há, sem dúvida, a obrigação moral de se tratar e procurar curar-se, mas essa obrigação há de medir-se segundo as situações concretas, isto é, impõe-se avaliar se os meios terapêuticos à disposição são objetivamente proporcionados às perspectivas de melhoramento. A renúncia a meios extraordinários ou desproporcionados não equivale ao suicídio ou à eutanásia; exprime, antes, a aceitação da condição humana defronte à morte." </a:t>
            </a:r>
            <a:endParaRPr lang="pt-BR" sz="1600" i="1" dirty="0">
              <a:effectLst/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5767" y="537030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i="1" dirty="0" smtClean="0">
                <a:effectLst/>
                <a:latin typeface="+mn-lt"/>
              </a:rPr>
              <a:t>"Distinta da eutanásia é a decisão de renunciar ao chamado 'excesso terapêutico', ou seja, a certas intervenções médicas já inadequadas à situação real do doente, porque não proporcionadas aos resultados que se poderiam esperar ou ainda porque demasiado gravosas para ele e para a sua família. Nestas situações, quando a morte se anuncia iminente e inevitável, pode-se  em  consciência  'renunciar  a</a:t>
            </a:r>
            <a:endParaRPr lang="pt-BR" sz="1600" i="1" dirty="0">
              <a:effectLst/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43272" y="5947966"/>
            <a:ext cx="571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>
                <a:effectLst/>
                <a:latin typeface="+mn-lt"/>
              </a:rPr>
              <a:t>São João Paulo II - Carta Encíclica </a:t>
            </a:r>
            <a:r>
              <a:rPr lang="pt-BR" sz="1600" i="1" dirty="0" err="1" smtClean="0">
                <a:effectLst/>
                <a:latin typeface="+mn-lt"/>
              </a:rPr>
              <a:t>Evangelium</a:t>
            </a:r>
            <a:r>
              <a:rPr lang="pt-BR" sz="1600" i="1" dirty="0" smtClean="0">
                <a:effectLst/>
                <a:latin typeface="+mn-lt"/>
              </a:rPr>
              <a:t> </a:t>
            </a:r>
            <a:r>
              <a:rPr lang="pt-BR" sz="1600" i="1" dirty="0" err="1" smtClean="0">
                <a:effectLst/>
                <a:latin typeface="+mn-lt"/>
              </a:rPr>
              <a:t>Vitae</a:t>
            </a:r>
            <a:r>
              <a:rPr lang="pt-BR" sz="1600" i="1" dirty="0" smtClean="0">
                <a:effectLst/>
                <a:latin typeface="+mn-lt"/>
              </a:rPr>
              <a:t> n. 65 - 1995</a:t>
            </a:r>
            <a:endParaRPr lang="pt-BR" sz="1600" i="1" dirty="0">
              <a:effectLst/>
              <a:latin typeface="+mn-lt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9369" y="822782"/>
            <a:ext cx="236315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714356"/>
            <a:ext cx="7429552" cy="32147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40784" y="1006318"/>
            <a:ext cx="6456812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pt-BR" sz="2800" b="1" i="1" dirty="0">
                <a:effectLst/>
                <a:latin typeface="+mn-lt"/>
              </a:rPr>
              <a:t>“Ao final do jogo, o rei e o peão vão para a mesma caixa.”</a:t>
            </a:r>
          </a:p>
          <a:p>
            <a:pPr algn="r">
              <a:lnSpc>
                <a:spcPct val="200000"/>
              </a:lnSpc>
              <a:defRPr/>
            </a:pPr>
            <a:r>
              <a:rPr lang="pt-BR" sz="2000" b="1" i="1" dirty="0">
                <a:effectLst/>
                <a:latin typeface="+mn-lt"/>
              </a:rPr>
              <a:t>Provérbio italiano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437063"/>
            <a:ext cx="26289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45568" y="642918"/>
            <a:ext cx="264021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b="1" dirty="0" err="1">
                <a:effectLst/>
                <a:latin typeface="+mn-lt"/>
                <a:cs typeface="Arial" pitchFamily="34" charset="0"/>
              </a:rPr>
              <a:t>ORTOTANÁSIA</a:t>
            </a:r>
            <a:endParaRPr lang="pt-BR" sz="3200" b="1" dirty="0">
              <a:effectLst/>
              <a:latin typeface="+mn-lt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750060" y="2299263"/>
            <a:ext cx="364054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effectLst/>
                <a:latin typeface="+mn-lt"/>
                <a:cs typeface="Arial" pitchFamily="34" charset="0"/>
              </a:rPr>
              <a:t>EUTANÁSIA PASSIVA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52854" y="5572140"/>
            <a:ext cx="6833922" cy="827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Torres, JHR. Omissão terapêutica em pacientes terminais: deixar morrer é matar? 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Rev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 Ser Médico 43:15-18, 2008.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Disponível em: http://www.cremesp.org.br/?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siteAcao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=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Revista&amp;id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=361</a:t>
            </a:r>
          </a:p>
          <a:p>
            <a:pPr>
              <a:lnSpc>
                <a:spcPct val="150000"/>
              </a:lnSpc>
            </a:pP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Lopes AC, Lima CAS, Santoro LF. Eutanásia, 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ortotanásia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 e 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distanásia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: aspectos médicos e jurídicos. </a:t>
            </a:r>
            <a:r>
              <a:rPr lang="pt-BR" sz="1100" b="1" dirty="0" err="1" smtClean="0">
                <a:effectLst/>
                <a:latin typeface="+mn-lt"/>
                <a:cs typeface="Arial" pitchFamily="34" charset="0"/>
              </a:rPr>
              <a:t>Atheneu</a:t>
            </a:r>
            <a:r>
              <a:rPr lang="pt-BR" sz="1100" b="1" dirty="0" smtClean="0">
                <a:effectLst/>
                <a:latin typeface="+mn-lt"/>
                <a:cs typeface="Arial" pitchFamily="34" charset="0"/>
              </a:rPr>
              <a:t>, 2011.</a:t>
            </a:r>
            <a:endParaRPr lang="pt-BR" sz="1100" b="1" dirty="0"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43372" y="1098088"/>
            <a:ext cx="803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effectLst/>
                <a:latin typeface="+mn-lt"/>
                <a:cs typeface="Arial" pitchFamily="34" charset="0"/>
              </a:rPr>
              <a:t>≠</a:t>
            </a:r>
            <a:endParaRPr lang="pt-BR" sz="7200" b="1" dirty="0">
              <a:effectLst/>
              <a:latin typeface="+mn-lt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4348" y="3643314"/>
            <a:ext cx="4610812" cy="13515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i="1" dirty="0" smtClean="0">
                <a:effectLst/>
                <a:latin typeface="+mn-lt"/>
                <a:cs typeface="Arial" pitchFamily="34" charset="0"/>
              </a:rPr>
              <a:t>“Deixar morrer, pois, diante da impossibilidade terapêutica de cura e da inexistência de dever de manter procedimentos inócuos, não é matar.”</a:t>
            </a:r>
          </a:p>
          <a:p>
            <a:pPr algn="r">
              <a:lnSpc>
                <a:spcPct val="150000"/>
              </a:lnSpc>
            </a:pPr>
            <a:r>
              <a:rPr lang="pt-BR" sz="1400" b="1" i="1" dirty="0" smtClean="0">
                <a:effectLst/>
                <a:latin typeface="+mn-lt"/>
                <a:cs typeface="Arial" pitchFamily="34" charset="0"/>
              </a:rPr>
              <a:t>Juiz José Henrique Rodrigues Torres</a:t>
            </a:r>
            <a:endParaRPr lang="pt-BR" sz="1400" b="1" i="1" dirty="0"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27920" y="3725659"/>
            <a:ext cx="2925416" cy="1162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effectLst/>
                <a:latin typeface="+mn-lt"/>
                <a:cs typeface="Arial" pitchFamily="34" charset="0"/>
              </a:rPr>
              <a:t>Motivação – compaixão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effectLst/>
                <a:latin typeface="+mn-lt"/>
                <a:cs typeface="Arial" pitchFamily="34" charset="0"/>
              </a:rPr>
              <a:t>Método – supressão tratamento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Momento – processo de morte</a:t>
            </a:r>
            <a:endParaRPr lang="pt-BR" sz="1600" b="1" dirty="0"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556" y="346280"/>
            <a:ext cx="2348654" cy="17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3726" y="346279"/>
            <a:ext cx="1318756" cy="169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132" y="368133"/>
            <a:ext cx="1296131" cy="169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2556" y="359472"/>
            <a:ext cx="1318468" cy="170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0626" y="2231171"/>
            <a:ext cx="1575000" cy="205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1520" y="2212121"/>
            <a:ext cx="1589263" cy="20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5280" y="2220058"/>
            <a:ext cx="1599530" cy="205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122" y="2234347"/>
            <a:ext cx="1843216" cy="205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1723977" y="6365708"/>
            <a:ext cx="65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effectLst/>
                <a:latin typeface="+mn-lt"/>
              </a:rPr>
              <a:t>http://www.slate.com/blogs/behold/2014/08/17/walter_schels_life_before_death_includes_portraits_of_people_before_and.html</a:t>
            </a:r>
          </a:p>
          <a:p>
            <a:r>
              <a:rPr lang="pt-BR" sz="900" b="1" dirty="0" smtClean="0">
                <a:effectLst/>
                <a:latin typeface="+mn-lt"/>
              </a:rPr>
              <a:t>http://www.walterschels.com/en/about/</a:t>
            </a:r>
            <a:endParaRPr lang="pt-BR" sz="900" b="1" dirty="0">
              <a:effectLst/>
              <a:latin typeface="+mn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4465078"/>
            <a:ext cx="3429024" cy="16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963" y="4432088"/>
            <a:ext cx="3670047" cy="174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48326"/>
            <a:ext cx="7612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+mn-lt"/>
              </a:rPr>
              <a:t>ASPECTOS </a:t>
            </a:r>
            <a:r>
              <a:rPr lang="pt-BR" sz="2800" b="1" dirty="0" smtClean="0">
                <a:effectLst/>
                <a:latin typeface="+mn-lt"/>
              </a:rPr>
              <a:t>CULTURAIS </a:t>
            </a:r>
            <a:r>
              <a:rPr lang="pt-BR" sz="2800" b="1" dirty="0">
                <a:effectLst/>
                <a:latin typeface="+mn-lt"/>
              </a:rPr>
              <a:t>DO MORRER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72999" y="1528692"/>
            <a:ext cx="625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>
                <a:effectLst/>
                <a:latin typeface="+mn-lt"/>
              </a:rPr>
              <a:t>CALOTANASIA (gr. </a:t>
            </a:r>
            <a:r>
              <a:rPr lang="pt-BR" sz="2000" b="1" i="1">
                <a:effectLst/>
                <a:latin typeface="+mn-lt"/>
              </a:rPr>
              <a:t>kali</a:t>
            </a:r>
            <a:r>
              <a:rPr lang="pt-BR" sz="2000" b="1">
                <a:effectLst/>
                <a:latin typeface="+mn-lt"/>
              </a:rPr>
              <a:t> - belo, </a:t>
            </a:r>
            <a:r>
              <a:rPr lang="pt-BR" sz="2000" b="1" i="1">
                <a:effectLst/>
                <a:latin typeface="+mn-lt"/>
              </a:rPr>
              <a:t>tanatos</a:t>
            </a:r>
            <a:r>
              <a:rPr lang="pt-BR" sz="2000" b="1">
                <a:effectLst/>
                <a:latin typeface="+mn-lt"/>
              </a:rPr>
              <a:t> - morte) bela morte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08211" y="2285992"/>
            <a:ext cx="75173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effectLst/>
                <a:latin typeface="+mn-lt"/>
              </a:rPr>
              <a:t>- Conceito </a:t>
            </a:r>
            <a:r>
              <a:rPr lang="pt-BR" sz="1800" b="1" dirty="0">
                <a:effectLst/>
                <a:latin typeface="+mn-lt"/>
              </a:rPr>
              <a:t>que </a:t>
            </a:r>
            <a:r>
              <a:rPr lang="pt-BR" sz="1800" b="1" dirty="0" smtClean="0">
                <a:effectLst/>
                <a:latin typeface="+mn-lt"/>
              </a:rPr>
              <a:t>resgata uma </a:t>
            </a:r>
            <a:r>
              <a:rPr lang="pt-BR" sz="1800" b="1" dirty="0">
                <a:effectLst/>
                <a:latin typeface="+mn-lt"/>
              </a:rPr>
              <a:t>estética da morte na tentativa de torná-la mais aceitável</a:t>
            </a:r>
            <a:r>
              <a:rPr lang="pt-BR" sz="1800" b="1" dirty="0" smtClean="0">
                <a:effectLst/>
                <a:latin typeface="+mn-lt"/>
              </a:rPr>
              <a:t>. </a:t>
            </a:r>
            <a:endParaRPr lang="pt-BR" sz="1800" b="1" dirty="0">
              <a:effectLst/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pt-BR" sz="1800" b="1" dirty="0" smtClean="0">
                <a:effectLst/>
                <a:latin typeface="+mn-lt"/>
              </a:rPr>
              <a:t>- A </a:t>
            </a:r>
            <a:r>
              <a:rPr lang="pt-BR" sz="1800" b="1" dirty="0">
                <a:effectLst/>
                <a:latin typeface="+mn-lt"/>
              </a:rPr>
              <a:t>morte, cercada de circunstâncias que a tornam nobre, muito mais do que </a:t>
            </a:r>
            <a:r>
              <a:rPr lang="pt-BR" sz="1800" b="1" dirty="0" smtClean="0">
                <a:effectLst/>
                <a:latin typeface="+mn-lt"/>
              </a:rPr>
              <a:t>boa (</a:t>
            </a:r>
            <a:r>
              <a:rPr lang="pt-BR" sz="1800" b="1" dirty="0" err="1" smtClean="0">
                <a:effectLst/>
                <a:latin typeface="+mn-lt"/>
              </a:rPr>
              <a:t>ortotanásia</a:t>
            </a:r>
            <a:r>
              <a:rPr lang="pt-BR" sz="1800" b="1" dirty="0" smtClean="0">
                <a:effectLst/>
                <a:latin typeface="+mn-lt"/>
              </a:rPr>
              <a:t>), torna-se bela</a:t>
            </a:r>
            <a:r>
              <a:rPr lang="pt-BR" sz="1800" b="1" dirty="0">
                <a:effectLst/>
                <a:latin typeface="+mn-lt"/>
              </a:rPr>
              <a:t>. </a:t>
            </a:r>
            <a:r>
              <a:rPr lang="pt-BR" sz="1800" b="1" dirty="0" smtClean="0">
                <a:effectLst/>
                <a:latin typeface="+mn-lt"/>
              </a:rPr>
              <a:t>Morte com sentido.</a:t>
            </a:r>
            <a:endParaRPr lang="pt-BR" sz="1800" b="1" dirty="0">
              <a:effectLst/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pt-BR" sz="1800" b="1" dirty="0" smtClean="0">
                <a:effectLst/>
                <a:latin typeface="+mn-lt"/>
              </a:rPr>
              <a:t>- Resgate dos rituais de morte que reforçam o sentimento de pertencimento social do paciente e familiares.</a:t>
            </a:r>
            <a:endParaRPr lang="pt-BR" sz="18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0586" y="920730"/>
            <a:ext cx="800582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pt-BR" sz="1600" b="1" dirty="0" smtClean="0">
                <a:effectLst/>
                <a:latin typeface="+mn-lt"/>
              </a:rPr>
              <a:t>ANTIGUIDADE CLÁSSICA - HERÓI </a:t>
            </a:r>
            <a:r>
              <a:rPr lang="pt-BR" sz="1600" b="1" dirty="0">
                <a:effectLst/>
                <a:latin typeface="+mn-lt"/>
              </a:rPr>
              <a:t>(gr. </a:t>
            </a:r>
            <a:r>
              <a:rPr lang="pt-BR" sz="1600" b="1" i="1" dirty="0" err="1">
                <a:effectLst/>
                <a:latin typeface="+mn-lt"/>
              </a:rPr>
              <a:t>hieros</a:t>
            </a:r>
            <a:r>
              <a:rPr lang="pt-BR" sz="1600" b="1" dirty="0">
                <a:effectLst/>
                <a:latin typeface="+mn-lt"/>
              </a:rPr>
              <a:t> - sagrado) figura arquetípica que reúne em si os atributos necessários para superar de forma excepcional um determinado problema de dimensão épica</a:t>
            </a:r>
            <a:r>
              <a:rPr lang="pt-BR" sz="1600" b="1" dirty="0" smtClean="0">
                <a:effectLst/>
                <a:latin typeface="+mn-lt"/>
              </a:rPr>
              <a:t>. ATRIBUTO - CORAGEM</a:t>
            </a:r>
            <a:endParaRPr lang="pt-BR" sz="1600" b="1" i="1" dirty="0">
              <a:effectLst/>
              <a:latin typeface="+mn-l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2358" y="2343165"/>
            <a:ext cx="7979284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t-BR" sz="1600" b="1" dirty="0" smtClean="0">
                <a:effectLst/>
                <a:latin typeface="+mn-lt"/>
              </a:rPr>
              <a:t>IDADE MÉDIA - MÁRTIR </a:t>
            </a:r>
            <a:r>
              <a:rPr lang="pt-BR" sz="1600" b="1" dirty="0">
                <a:effectLst/>
                <a:latin typeface="+mn-lt"/>
              </a:rPr>
              <a:t>(gr. </a:t>
            </a:r>
            <a:r>
              <a:rPr lang="pt-BR" sz="1600" b="1" i="1" dirty="0" err="1">
                <a:effectLst/>
                <a:latin typeface="+mn-lt"/>
              </a:rPr>
              <a:t>martys</a:t>
            </a:r>
            <a:r>
              <a:rPr lang="pt-BR" sz="1600" b="1" i="1" dirty="0">
                <a:effectLst/>
                <a:latin typeface="+mn-lt"/>
              </a:rPr>
              <a:t> - </a:t>
            </a:r>
            <a:r>
              <a:rPr lang="pt-BR" sz="1600" b="1" dirty="0">
                <a:effectLst/>
                <a:latin typeface="+mn-lt"/>
              </a:rPr>
              <a:t>testemunha) aquele que morre por sua crença, alguém que sacrifica a sua vida por uma causa</a:t>
            </a:r>
            <a:r>
              <a:rPr lang="pt-BR" sz="1600" b="1" dirty="0" smtClean="0">
                <a:effectLst/>
                <a:latin typeface="+mn-lt"/>
              </a:rPr>
              <a:t>. ATRIBUTO - IDEALISMO</a:t>
            </a:r>
            <a:endParaRPr lang="pt-BR" sz="1600" b="1" i="1" dirty="0">
              <a:effectLst/>
              <a:latin typeface="+mn-lt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74" y="3584319"/>
            <a:ext cx="1657346" cy="268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826827" y="6264748"/>
            <a:ext cx="154721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50" b="1" dirty="0">
                <a:effectLst/>
                <a:latin typeface="+mn-lt"/>
              </a:rPr>
              <a:t>Tiradentes esquartejado</a:t>
            </a:r>
          </a:p>
          <a:p>
            <a:pPr algn="ctr"/>
            <a:r>
              <a:rPr lang="pt-BR" sz="1050" b="1" dirty="0">
                <a:effectLst/>
                <a:latin typeface="+mn-lt"/>
              </a:rPr>
              <a:t>Pedro Américo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922" y="3598413"/>
            <a:ext cx="26514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83332" y="6247740"/>
            <a:ext cx="53732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050" b="1" dirty="0" smtClean="0">
                <a:effectLst/>
                <a:latin typeface="+mn-lt"/>
              </a:rPr>
              <a:t>Heitor</a:t>
            </a:r>
            <a:endParaRPr lang="pt-BR" sz="1050" b="1" dirty="0">
              <a:effectLst/>
              <a:latin typeface="+mn-lt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86429" y="307500"/>
            <a:ext cx="5571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effectLst/>
                <a:latin typeface="+mn-lt"/>
              </a:rPr>
              <a:t>ASPECTOS HISTÓRICOS E CULTURAIS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7" y="785795"/>
            <a:ext cx="4213223" cy="52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95481"/>
            <a:ext cx="4071966" cy="52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362279" y="6061320"/>
            <a:ext cx="19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effectLst/>
                <a:latin typeface="+mn-lt"/>
              </a:rPr>
              <a:t>Morte de Aquiles</a:t>
            </a:r>
          </a:p>
          <a:p>
            <a:pPr algn="ctr"/>
            <a:r>
              <a:rPr lang="pt-BR" sz="1200" dirty="0" err="1" smtClean="0">
                <a:effectLst/>
                <a:latin typeface="+mn-lt"/>
              </a:rPr>
              <a:t>Gavin</a:t>
            </a:r>
            <a:r>
              <a:rPr lang="pt-BR" sz="1200" dirty="0" smtClean="0">
                <a:effectLst/>
                <a:latin typeface="+mn-lt"/>
              </a:rPr>
              <a:t> </a:t>
            </a:r>
            <a:r>
              <a:rPr lang="pt-BR" sz="1200" dirty="0" smtClean="0">
                <a:effectLst/>
                <a:latin typeface="+mn-lt"/>
              </a:rPr>
              <a:t>Hamilton (1723-1798)</a:t>
            </a:r>
            <a:endParaRPr lang="pt-BR" sz="1200" dirty="0">
              <a:effectLst/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15008" y="6072206"/>
            <a:ext cx="18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effectLst/>
                <a:latin typeface="+mn-lt"/>
              </a:rPr>
              <a:t>Crucificação de São Pedro</a:t>
            </a:r>
          </a:p>
          <a:p>
            <a:pPr algn="ctr"/>
            <a:r>
              <a:rPr lang="pt-BR" sz="1200" dirty="0" err="1" smtClean="0">
                <a:effectLst/>
                <a:latin typeface="+mn-lt"/>
              </a:rPr>
              <a:t>Caravaggio</a:t>
            </a:r>
            <a:r>
              <a:rPr lang="pt-BR" sz="1200" dirty="0" smtClean="0">
                <a:effectLst/>
                <a:latin typeface="+mn-lt"/>
              </a:rPr>
              <a:t> (1571-1610)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01775" y="3857628"/>
            <a:ext cx="6119813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ffectLst/>
              <a:latin typeface="+mn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26418" y="1324261"/>
            <a:ext cx="5078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>
                <a:effectLst/>
                <a:latin typeface="+mn-lt"/>
              </a:rPr>
              <a:t>MODERNIDADE E PÓS-MODERNIDADE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96030" y="2576730"/>
            <a:ext cx="2733762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1600" b="1">
                <a:effectLst/>
                <a:latin typeface="+mn-lt"/>
              </a:rPr>
              <a:t>ESVAZIAMENTO DAS FIGURAS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02321" y="2274878"/>
            <a:ext cx="2854051" cy="7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effectLst/>
                <a:latin typeface="+mn-lt"/>
              </a:rPr>
              <a:t>HERÓI - negação da morte, </a:t>
            </a:r>
            <a:r>
              <a:rPr lang="pt-BR" sz="1600" b="1" dirty="0" err="1">
                <a:effectLst/>
                <a:latin typeface="+mn-lt"/>
              </a:rPr>
              <a:t>BBB</a:t>
            </a:r>
            <a:endParaRPr lang="pt-BR" sz="1600" b="1" dirty="0">
              <a:effectLst/>
              <a:latin typeface="+mn-lt"/>
            </a:endParaRPr>
          </a:p>
          <a:p>
            <a:pPr algn="ctr">
              <a:lnSpc>
                <a:spcPct val="180000"/>
              </a:lnSpc>
            </a:pPr>
            <a:r>
              <a:rPr lang="pt-BR" sz="1400" b="1" dirty="0" smtClean="0">
                <a:effectLst/>
                <a:latin typeface="+mn-lt"/>
              </a:rPr>
              <a:t>               “</a:t>
            </a:r>
            <a:r>
              <a:rPr lang="pt-BR" sz="1400" b="1" dirty="0">
                <a:effectLst/>
                <a:latin typeface="+mn-lt"/>
              </a:rPr>
              <a:t>Antes um covarde vivo...”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15021" y="2998778"/>
            <a:ext cx="2711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effectLst/>
                <a:latin typeface="+mn-lt"/>
              </a:rPr>
              <a:t>MÁRTIR - ausência de utopias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4422921" y="2143116"/>
            <a:ext cx="215900" cy="1295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400">
              <a:effectLst/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916363" y="4111628"/>
            <a:ext cx="113543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>
                <a:effectLst/>
                <a:latin typeface="+mn-lt"/>
              </a:rPr>
              <a:t>MORTE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862827" y="4822590"/>
            <a:ext cx="18519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dirty="0">
                <a:effectLst/>
                <a:latin typeface="+mn-lt"/>
              </a:rPr>
              <a:t>EVENTO </a:t>
            </a:r>
            <a:r>
              <a:rPr lang="pt-BR" sz="1800" b="1" dirty="0" smtClean="0">
                <a:effectLst/>
                <a:latin typeface="+mn-lt"/>
              </a:rPr>
              <a:t>PÚBLICO</a:t>
            </a:r>
          </a:p>
          <a:p>
            <a:pPr algn="ctr"/>
            <a:r>
              <a:rPr lang="pt-BR" sz="1200" b="1" dirty="0" smtClean="0">
                <a:effectLst/>
                <a:latin typeface="+mn-lt"/>
              </a:rPr>
              <a:t>Morte “domada”</a:t>
            </a:r>
          </a:p>
          <a:p>
            <a:pPr algn="ctr"/>
            <a:r>
              <a:rPr lang="pt-BR" sz="1200" b="1" dirty="0" smtClean="0">
                <a:effectLst/>
                <a:latin typeface="+mn-lt"/>
              </a:rPr>
              <a:t>“</a:t>
            </a:r>
            <a:r>
              <a:rPr lang="pt-BR" sz="1200" b="1" i="1" dirty="0" err="1" smtClean="0">
                <a:effectLst/>
                <a:latin typeface="+mn-lt"/>
              </a:rPr>
              <a:t>Ars</a:t>
            </a:r>
            <a:r>
              <a:rPr lang="pt-BR" sz="1200" b="1" i="1" dirty="0" smtClean="0">
                <a:effectLst/>
                <a:latin typeface="+mn-lt"/>
              </a:rPr>
              <a:t> </a:t>
            </a:r>
            <a:r>
              <a:rPr lang="pt-BR" sz="1200" b="1" i="1" dirty="0" err="1" smtClean="0">
                <a:effectLst/>
                <a:latin typeface="+mn-lt"/>
              </a:rPr>
              <a:t>moriendi</a:t>
            </a:r>
            <a:r>
              <a:rPr lang="pt-BR" sz="1200" b="1" dirty="0" smtClean="0">
                <a:effectLst/>
                <a:latin typeface="+mn-lt"/>
              </a:rPr>
              <a:t> ”</a:t>
            </a:r>
            <a:endParaRPr lang="pt-BR" sz="1200" b="1" i="1" dirty="0">
              <a:effectLst/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94075" y="4816478"/>
            <a:ext cx="18925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800" b="1" dirty="0" smtClean="0">
                <a:effectLst/>
                <a:latin typeface="+mn-lt"/>
              </a:rPr>
              <a:t>EVENTO PRIVADO</a:t>
            </a:r>
            <a:endParaRPr lang="pt-BR" sz="1800" b="1" dirty="0">
              <a:effectLst/>
              <a:latin typeface="+mn-lt"/>
            </a:endParaRPr>
          </a:p>
          <a:p>
            <a:pPr algn="ctr"/>
            <a:r>
              <a:rPr lang="pt-BR" sz="1200" b="1" dirty="0" smtClean="0">
                <a:effectLst/>
                <a:latin typeface="+mn-lt"/>
              </a:rPr>
              <a:t>Hospitalização</a:t>
            </a:r>
          </a:p>
          <a:p>
            <a:pPr algn="ctr"/>
            <a:r>
              <a:rPr lang="pt-BR" sz="1200" b="1" dirty="0" smtClean="0">
                <a:effectLst/>
                <a:latin typeface="+mn-lt"/>
              </a:rPr>
              <a:t>Morte “selvagem”</a:t>
            </a:r>
          </a:p>
          <a:p>
            <a:pPr algn="ctr"/>
            <a:r>
              <a:rPr lang="pt-BR" sz="1200" b="1" dirty="0" smtClean="0">
                <a:effectLst/>
                <a:latin typeface="+mn-lt"/>
              </a:rPr>
              <a:t>“Morte interdita”</a:t>
            </a:r>
            <a:endParaRPr lang="pt-BR" sz="1200" b="1" dirty="0">
              <a:effectLst/>
              <a:latin typeface="+mn-lt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016375" y="4938716"/>
            <a:ext cx="1081088" cy="431800"/>
          </a:xfrm>
          <a:custGeom>
            <a:avLst/>
            <a:gdLst>
              <a:gd name="T0" fmla="*/ 810816 w 21600"/>
              <a:gd name="T1" fmla="*/ 0 h 21600"/>
              <a:gd name="T2" fmla="*/ 0 w 21600"/>
              <a:gd name="T3" fmla="*/ 215900 h 21600"/>
              <a:gd name="T4" fmla="*/ 810816 w 21600"/>
              <a:gd name="T5" fmla="*/ 431800 h 21600"/>
              <a:gd name="T6" fmla="*/ 1081088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ffectLst/>
              <a:latin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86429" y="409558"/>
            <a:ext cx="55716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>
                <a:effectLst/>
                <a:latin typeface="+mn-lt"/>
              </a:rPr>
              <a:t>ASPECTOS HISTÓRICOS E CULTURAIS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79460" y="6253862"/>
            <a:ext cx="3307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 smtClean="0">
                <a:effectLst/>
                <a:latin typeface="+mn-lt"/>
              </a:rPr>
              <a:t>Ariès</a:t>
            </a:r>
            <a:r>
              <a:rPr lang="pt-BR" sz="1100" b="1" dirty="0" smtClean="0">
                <a:effectLst/>
                <a:latin typeface="+mn-lt"/>
              </a:rPr>
              <a:t> P. História da morte no ocidente. Saraiva, 2012.</a:t>
            </a:r>
            <a:endParaRPr lang="pt-BR" sz="11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lum contrast="52000"/>
          </a:blip>
          <a:srcRect/>
          <a:stretch>
            <a:fillRect/>
          </a:stretch>
        </p:blipFill>
        <p:spPr bwMode="auto">
          <a:xfrm>
            <a:off x="4857752" y="571480"/>
            <a:ext cx="3858140" cy="244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>
            <a:lum contrast="2000"/>
          </a:blip>
          <a:srcRect/>
          <a:stretch>
            <a:fillRect/>
          </a:stretch>
        </p:blipFill>
        <p:spPr bwMode="auto">
          <a:xfrm>
            <a:off x="4786314" y="3523693"/>
            <a:ext cx="3933847" cy="265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 cstate="print">
            <a:lum contrast="22000"/>
          </a:blip>
          <a:srcRect/>
          <a:stretch>
            <a:fillRect/>
          </a:stretch>
        </p:blipFill>
        <p:spPr bwMode="auto">
          <a:xfrm>
            <a:off x="475443" y="571480"/>
            <a:ext cx="3810806" cy="24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 cstate="print">
            <a:lum contrast="38000"/>
          </a:blip>
          <a:srcRect/>
          <a:stretch>
            <a:fillRect/>
          </a:stretch>
        </p:blipFill>
        <p:spPr bwMode="auto">
          <a:xfrm>
            <a:off x="428596" y="3559375"/>
            <a:ext cx="3929090" cy="25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187450" y="3086099"/>
            <a:ext cx="20265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>
                <a:effectLst/>
                <a:latin typeface="+mn-lt"/>
              </a:rPr>
              <a:t>São Francisco de Assis (1181-1226)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319213" y="6156324"/>
            <a:ext cx="17540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>
                <a:effectLst/>
                <a:latin typeface="+mn-lt"/>
              </a:rPr>
              <a:t>Abraham Lincoln (1808-1865)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795963" y="3081675"/>
            <a:ext cx="18678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>
                <a:effectLst/>
                <a:latin typeface="+mn-lt"/>
              </a:rPr>
              <a:t>Cristóvão Colombo (1451-1506)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775325" y="6210299"/>
            <a:ext cx="16145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b="1">
                <a:effectLst/>
                <a:latin typeface="+mn-lt"/>
              </a:rPr>
              <a:t>São Domingos (1170-1221)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31" y="895468"/>
            <a:ext cx="4715859" cy="48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1031" y="5869006"/>
            <a:ext cx="4599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400" b="1" i="1">
                <a:effectLst/>
                <a:latin typeface="+mn-lt"/>
              </a:rPr>
              <a:t>“Nunca foi fácil morrer, mas também nunca foi tão difícil...”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25000"/>
          </a:blip>
          <a:srcRect/>
          <a:stretch>
            <a:fillRect/>
          </a:stretch>
        </p:blipFill>
        <p:spPr bwMode="auto">
          <a:xfrm>
            <a:off x="5102278" y="928670"/>
            <a:ext cx="3756002" cy="45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59486" y="5874553"/>
            <a:ext cx="8980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100" dirty="0" smtClean="0">
                <a:effectLst/>
                <a:latin typeface="+mn-lt"/>
              </a:rPr>
              <a:t>agosto </a:t>
            </a:r>
            <a:r>
              <a:rPr lang="pt-BR" sz="1100" dirty="0">
                <a:effectLst/>
                <a:latin typeface="+mn-lt"/>
              </a:rPr>
              <a:t>1994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7842" y="987948"/>
            <a:ext cx="3748406" cy="48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73462" y="5871148"/>
            <a:ext cx="10679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1100" dirty="0" smtClean="0">
                <a:effectLst/>
                <a:latin typeface="+mn-lt"/>
              </a:rPr>
              <a:t>setembro 2002</a:t>
            </a:r>
            <a:endParaRPr lang="pt-BR" sz="1100" dirty="0">
              <a:effectLst/>
              <a:latin typeface="+mn-lt"/>
            </a:endParaRPr>
          </a:p>
        </p:txBody>
      </p:sp>
      <p:pic>
        <p:nvPicPr>
          <p:cNvPr id="5" name="Picture 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1054276"/>
            <a:ext cx="3735304" cy="481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pa Veja - 9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4643438" y="674752"/>
            <a:ext cx="4000528" cy="5159678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70172" y="5847006"/>
            <a:ext cx="11095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1100" dirty="0" smtClean="0">
                <a:effectLst/>
                <a:latin typeface="+mn-lt"/>
              </a:rPr>
              <a:t>novembro 2005</a:t>
            </a:r>
            <a:endParaRPr lang="pt-BR" sz="1100" dirty="0">
              <a:effectLst/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64690"/>
            <a:ext cx="3830697" cy="515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973278" y="5830907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>
                <a:effectLst/>
                <a:latin typeface="+mn-lt"/>
              </a:rPr>
              <a:t>março 2001</a:t>
            </a:r>
            <a:endParaRPr lang="pt-BR" sz="11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77418" y="619764"/>
            <a:ext cx="516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effectLst/>
                <a:latin typeface="+mn-lt"/>
              </a:rPr>
              <a:t>FASES DO PROCESSO DE MORRER</a:t>
            </a:r>
            <a:endParaRPr lang="pt-BR" sz="2800" b="1" dirty="0">
              <a:effectLst/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84116" y="1981259"/>
            <a:ext cx="1830694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effectLst/>
                <a:latin typeface="+mn-lt"/>
              </a:rPr>
              <a:t>1. Negação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effectLst/>
                <a:latin typeface="+mn-lt"/>
              </a:rPr>
              <a:t>2. Raiva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effectLst/>
                <a:latin typeface="+mn-lt"/>
              </a:rPr>
              <a:t>3. Barganha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effectLst/>
                <a:latin typeface="+mn-lt"/>
              </a:rPr>
              <a:t>4. Depressão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effectLst/>
                <a:latin typeface="+mn-lt"/>
              </a:rPr>
              <a:t>5. Aceitação</a:t>
            </a:r>
            <a:endParaRPr lang="pt-BR" b="1" dirty="0">
              <a:effectLst/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35291" y="5929330"/>
            <a:ext cx="4251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err="1" smtClean="0">
                <a:effectLst/>
                <a:latin typeface="+mn-lt"/>
              </a:rPr>
              <a:t>Kübler-Ross</a:t>
            </a:r>
            <a:r>
              <a:rPr lang="pt-BR" sz="1100" b="1" dirty="0" smtClean="0">
                <a:effectLst/>
                <a:latin typeface="+mn-lt"/>
              </a:rPr>
              <a:t> E. Sobre a morte e o morrer (8 </a:t>
            </a:r>
            <a:r>
              <a:rPr lang="pt-BR" sz="1100" b="1" dirty="0" err="1" smtClean="0">
                <a:effectLst/>
                <a:latin typeface="+mn-lt"/>
              </a:rPr>
              <a:t>ed</a:t>
            </a:r>
            <a:r>
              <a:rPr lang="pt-BR" sz="1100" b="1" dirty="0" smtClean="0">
                <a:effectLst/>
                <a:latin typeface="+mn-lt"/>
              </a:rPr>
              <a:t>). Martins Fontes, 2005.</a:t>
            </a:r>
            <a:endParaRPr lang="pt-BR" sz="1100" b="1" dirty="0">
              <a:effectLst/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3116"/>
            <a:ext cx="22193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693236" y="475366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effectLst/>
                <a:latin typeface="+mn-lt"/>
              </a:rPr>
              <a:t>Médica psiquiatra </a:t>
            </a:r>
            <a:r>
              <a:rPr lang="pt-BR" sz="1000" b="1" dirty="0" err="1" smtClean="0">
                <a:effectLst/>
                <a:latin typeface="+mn-lt"/>
              </a:rPr>
              <a:t>suiça</a:t>
            </a:r>
            <a:endParaRPr lang="pt-BR" sz="1000" b="1" dirty="0" smtClean="0">
              <a:effectLst/>
              <a:latin typeface="+mn-lt"/>
            </a:endParaRPr>
          </a:p>
          <a:p>
            <a:pPr algn="ctr"/>
            <a:r>
              <a:rPr lang="pt-BR" sz="1000" b="1" dirty="0" smtClean="0">
                <a:effectLst/>
                <a:latin typeface="+mn-lt"/>
              </a:rPr>
              <a:t>1926-2004</a:t>
            </a:r>
            <a:endParaRPr lang="pt-BR" sz="10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34652"/>
            <a:ext cx="3845011" cy="49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125514" y="5799710"/>
            <a:ext cx="1067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>
                <a:effectLst/>
                <a:latin typeface="+mn-lt"/>
              </a:rPr>
              <a:t>setembro 2012</a:t>
            </a:r>
            <a:endParaRPr lang="pt-BR" sz="1100" dirty="0">
              <a:effectLst/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024" y="831829"/>
            <a:ext cx="3723327" cy="49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032890" y="5810596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smtClean="0">
                <a:effectLst/>
                <a:latin typeface="+mn-lt"/>
              </a:rPr>
              <a:t>junho 2012</a:t>
            </a:r>
            <a:endParaRPr lang="pt-BR" sz="11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7670" y="1000108"/>
            <a:ext cx="6863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effectLst/>
                <a:latin typeface="+mn-lt"/>
              </a:rPr>
              <a:t>Mais que ortotanásia, o que significa a CALOTANÁSIA nos dia de hoje?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85918" y="1454428"/>
            <a:ext cx="611609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1400" b="1" dirty="0">
                <a:effectLst/>
                <a:latin typeface="+mn-lt"/>
              </a:rPr>
              <a:t>- </a:t>
            </a:r>
            <a:r>
              <a:rPr lang="pt-BR" sz="1400" b="1" dirty="0" smtClean="0">
                <a:effectLst/>
                <a:latin typeface="+mn-lt"/>
              </a:rPr>
              <a:t>controle da </a:t>
            </a:r>
            <a:r>
              <a:rPr lang="pt-BR" sz="1400" b="1" dirty="0">
                <a:effectLst/>
                <a:latin typeface="+mn-lt"/>
              </a:rPr>
              <a:t>dor e desconforto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respeito à autonomia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</a:t>
            </a:r>
            <a:r>
              <a:rPr lang="pt-BR" sz="1400" b="1" dirty="0">
                <a:effectLst/>
                <a:latin typeface="+mn-lt"/>
              </a:rPr>
              <a:t>desapego, </a:t>
            </a:r>
            <a:r>
              <a:rPr lang="pt-BR" sz="1400" b="1" dirty="0" err="1" smtClean="0">
                <a:effectLst/>
                <a:latin typeface="+mn-lt"/>
              </a:rPr>
              <a:t>decatexia</a:t>
            </a:r>
            <a:endParaRPr lang="pt-BR" sz="1400" b="1" dirty="0">
              <a:effectLst/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</a:t>
            </a:r>
            <a:r>
              <a:rPr lang="pt-BR" sz="1400" b="1" dirty="0">
                <a:effectLst/>
                <a:latin typeface="+mn-lt"/>
              </a:rPr>
              <a:t>integração </a:t>
            </a:r>
            <a:r>
              <a:rPr lang="pt-BR" sz="1400" b="1" dirty="0" smtClean="0">
                <a:effectLst/>
                <a:latin typeface="+mn-lt"/>
              </a:rPr>
              <a:t>familiar e social</a:t>
            </a:r>
            <a:endParaRPr lang="pt-BR" sz="1400" b="1" dirty="0">
              <a:effectLst/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pt-BR" sz="1400" b="1" dirty="0">
                <a:effectLst/>
                <a:latin typeface="+mn-lt"/>
              </a:rPr>
              <a:t>- reconciliação (lat. </a:t>
            </a:r>
            <a:r>
              <a:rPr lang="pt-BR" sz="1400" b="1" i="1" dirty="0">
                <a:effectLst/>
                <a:latin typeface="+mn-lt"/>
              </a:rPr>
              <a:t>re</a:t>
            </a:r>
            <a:r>
              <a:rPr lang="pt-BR" sz="1400" b="1" dirty="0">
                <a:effectLst/>
                <a:latin typeface="+mn-lt"/>
              </a:rPr>
              <a:t> + </a:t>
            </a:r>
            <a:r>
              <a:rPr lang="pt-BR" sz="1400" b="1" i="1" dirty="0" err="1">
                <a:effectLst/>
                <a:latin typeface="+mn-lt"/>
              </a:rPr>
              <a:t>conciliare</a:t>
            </a:r>
            <a:r>
              <a:rPr lang="pt-BR" sz="1400" b="1" dirty="0">
                <a:effectLst/>
                <a:latin typeface="+mn-lt"/>
              </a:rPr>
              <a:t> - estar junto, concórdia)</a:t>
            </a:r>
          </a:p>
          <a:p>
            <a:pPr>
              <a:lnSpc>
                <a:spcPct val="200000"/>
              </a:lnSpc>
            </a:pPr>
            <a:r>
              <a:rPr lang="pt-BR" sz="1400" b="1" dirty="0">
                <a:effectLst/>
                <a:latin typeface="+mn-lt"/>
              </a:rPr>
              <a:t>- paz (lat. </a:t>
            </a:r>
            <a:r>
              <a:rPr lang="pt-BR" sz="1400" b="1" i="1" dirty="0" err="1">
                <a:effectLst/>
                <a:latin typeface="+mn-lt"/>
              </a:rPr>
              <a:t>pax</a:t>
            </a:r>
            <a:r>
              <a:rPr lang="pt-BR" sz="1400" b="1" dirty="0">
                <a:effectLst/>
                <a:latin typeface="+mn-lt"/>
              </a:rPr>
              <a:t>, </a:t>
            </a:r>
            <a:r>
              <a:rPr lang="pt-BR" sz="1400" b="1" i="1" dirty="0" err="1">
                <a:effectLst/>
                <a:latin typeface="+mn-lt"/>
              </a:rPr>
              <a:t>pangere</a:t>
            </a:r>
            <a:r>
              <a:rPr lang="pt-BR" sz="1400" b="1" dirty="0">
                <a:effectLst/>
                <a:latin typeface="+mn-lt"/>
              </a:rPr>
              <a:t> - acordo, pacto)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amor </a:t>
            </a:r>
            <a:r>
              <a:rPr lang="pt-BR" sz="1400" b="1" dirty="0">
                <a:effectLst/>
                <a:latin typeface="+mn-lt"/>
              </a:rPr>
              <a:t>(solidariedade - lat. </a:t>
            </a:r>
            <a:r>
              <a:rPr lang="pt-BR" sz="1400" b="1" i="1" dirty="0" err="1">
                <a:effectLst/>
                <a:latin typeface="+mn-lt"/>
              </a:rPr>
              <a:t>solidus</a:t>
            </a:r>
            <a:r>
              <a:rPr lang="pt-BR" sz="1400" b="1" dirty="0">
                <a:effectLst/>
                <a:latin typeface="+mn-lt"/>
              </a:rPr>
              <a:t> - sólido, união </a:t>
            </a:r>
            <a:r>
              <a:rPr lang="pt-BR" sz="1400" b="1" dirty="0" smtClean="0">
                <a:effectLst/>
                <a:latin typeface="+mn-lt"/>
              </a:rPr>
              <a:t>indissociável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  dos constituintes </a:t>
            </a:r>
            <a:r>
              <a:rPr lang="pt-BR" sz="1400" b="1" dirty="0">
                <a:effectLst/>
                <a:latin typeface="+mn-lt"/>
              </a:rPr>
              <a:t>do mesmo organismo ou sistema)</a:t>
            </a:r>
          </a:p>
          <a:p>
            <a:pPr>
              <a:lnSpc>
                <a:spcPct val="200000"/>
              </a:lnSpc>
            </a:pPr>
            <a:r>
              <a:rPr lang="pt-BR" sz="1400" b="1" dirty="0">
                <a:effectLst/>
                <a:latin typeface="+mn-lt"/>
              </a:rPr>
              <a:t>- resgate da coragem, idealismo, altruísmo, nobreza...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sentido </a:t>
            </a:r>
            <a:r>
              <a:rPr lang="pt-BR" sz="1400" b="1" dirty="0">
                <a:effectLst/>
                <a:latin typeface="+mn-lt"/>
              </a:rPr>
              <a:t>de vida (espiritualidade</a:t>
            </a:r>
            <a:r>
              <a:rPr lang="pt-BR" sz="1400" b="1" dirty="0" smtClean="0">
                <a:effectLst/>
                <a:latin typeface="+mn-lt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pt-BR" sz="1400" b="1" dirty="0" smtClean="0">
                <a:effectLst/>
                <a:latin typeface="+mn-lt"/>
              </a:rPr>
              <a:t>- doação e transplante de órgãos</a:t>
            </a:r>
            <a:endParaRPr lang="pt-BR" sz="1400" dirty="0">
              <a:effectLst/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576" y="283343"/>
            <a:ext cx="7612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/>
                <a:latin typeface="+mn-lt"/>
              </a:rPr>
              <a:t>ASPECTOS </a:t>
            </a:r>
            <a:r>
              <a:rPr lang="pt-BR" sz="3200" b="1" dirty="0" smtClean="0">
                <a:effectLst/>
                <a:latin typeface="+mn-lt"/>
              </a:rPr>
              <a:t>CULTURAIS </a:t>
            </a:r>
            <a:r>
              <a:rPr lang="pt-BR" sz="3200" b="1" dirty="0">
                <a:effectLst/>
                <a:latin typeface="+mn-lt"/>
              </a:rPr>
              <a:t>DO MORRER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4271444" y="1647185"/>
            <a:ext cx="214314" cy="71438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41546" y="1839474"/>
            <a:ext cx="255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effectLst/>
                <a:latin typeface="+mn-lt"/>
              </a:rPr>
              <a:t>ortotanásia</a:t>
            </a:r>
            <a:r>
              <a:rPr lang="pt-BR" sz="1400" b="1" dirty="0" smtClean="0">
                <a:effectLst/>
                <a:latin typeface="+mn-lt"/>
              </a:rPr>
              <a:t>, cuidados paliativos</a:t>
            </a:r>
            <a:endParaRPr lang="pt-BR" sz="1400" b="1" dirty="0">
              <a:effectLst/>
              <a:latin typeface="+mn-lt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4485758" y="604368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ave direita 10"/>
          <p:cNvSpPr/>
          <p:nvPr/>
        </p:nvSpPr>
        <p:spPr>
          <a:xfrm>
            <a:off x="6557460" y="2532335"/>
            <a:ext cx="285752" cy="3214710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14650" y="3977350"/>
            <a:ext cx="890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effectLst/>
                <a:latin typeface="+mn-lt"/>
              </a:rPr>
              <a:t>aceitação</a:t>
            </a:r>
          </a:p>
          <a:p>
            <a:pPr algn="ctr"/>
            <a:r>
              <a:rPr lang="pt-BR" sz="1400" b="1" dirty="0" smtClean="0">
                <a:effectLst/>
                <a:latin typeface="+mn-lt"/>
              </a:rPr>
              <a:t>(rituais)</a:t>
            </a:r>
            <a:endParaRPr lang="pt-BR" sz="1400" b="1" dirty="0">
              <a:effectLst/>
              <a:latin typeface="+mn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43014" y="5867896"/>
            <a:ext cx="1501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  <a:effectLst/>
                <a:latin typeface="+mn-lt"/>
              </a:rPr>
              <a:t>sentido na morte </a:t>
            </a:r>
            <a:endParaRPr lang="pt-BR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64014" y="214290"/>
            <a:ext cx="7612832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effectLst/>
                <a:latin typeface="+mn-lt"/>
              </a:rPr>
              <a:t>ASPECTOS </a:t>
            </a:r>
            <a:r>
              <a:rPr lang="pt-BR" sz="2800" b="1" dirty="0" smtClean="0">
                <a:effectLst/>
                <a:latin typeface="+mn-lt"/>
              </a:rPr>
              <a:t>CULTURAIS </a:t>
            </a:r>
            <a:r>
              <a:rPr lang="pt-BR" sz="2800" b="1" dirty="0">
                <a:effectLst/>
                <a:latin typeface="+mn-lt"/>
              </a:rPr>
              <a:t>DO MORRER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0014" y="4011390"/>
            <a:ext cx="53574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978" y="1142984"/>
            <a:ext cx="375319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576" y="97673"/>
            <a:ext cx="7612832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effectLst/>
                <a:latin typeface="+mn-lt"/>
              </a:rPr>
              <a:t>ASPECTOS </a:t>
            </a:r>
            <a:r>
              <a:rPr lang="pt-BR" sz="2800" b="1" dirty="0" smtClean="0">
                <a:effectLst/>
                <a:latin typeface="+mn-lt"/>
              </a:rPr>
              <a:t>CULTURAIS </a:t>
            </a:r>
            <a:r>
              <a:rPr lang="pt-BR" sz="2800" b="1" dirty="0">
                <a:effectLst/>
                <a:latin typeface="+mn-lt"/>
              </a:rPr>
              <a:t>DO MORRER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57" y="1000108"/>
            <a:ext cx="38620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54200"/>
            <a:ext cx="3900264" cy="25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655835"/>
            <a:ext cx="3857652" cy="25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5762" y="1000108"/>
            <a:ext cx="3842670" cy="242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15000"/>
          </a:blip>
          <a:srcRect/>
          <a:stretch>
            <a:fillRect/>
          </a:stretch>
        </p:blipFill>
        <p:spPr bwMode="auto">
          <a:xfrm>
            <a:off x="324500" y="582366"/>
            <a:ext cx="847196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2978592" y="6165416"/>
            <a:ext cx="3171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effectLst/>
                <a:latin typeface="+mj-lt"/>
              </a:rPr>
              <a:t>Morte de Sócrates - Jacques-Louis David - 1787</a:t>
            </a:r>
            <a:endParaRPr lang="pt-BR" sz="1200" dirty="0"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764" y="142852"/>
            <a:ext cx="4467936" cy="62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012053" y="6349442"/>
            <a:ext cx="3098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effectLst/>
                <a:latin typeface="+mn-lt"/>
              </a:rPr>
              <a:t>A morte do coveiro – Carlos </a:t>
            </a:r>
            <a:r>
              <a:rPr lang="pt-BR" sz="1100" b="1" dirty="0" err="1" smtClean="0">
                <a:effectLst/>
                <a:latin typeface="+mn-lt"/>
              </a:rPr>
              <a:t>Schwabe</a:t>
            </a:r>
            <a:r>
              <a:rPr lang="pt-BR" sz="1100" b="1" dirty="0" smtClean="0">
                <a:effectLst/>
                <a:latin typeface="+mn-lt"/>
              </a:rPr>
              <a:t> (1877-1926)</a:t>
            </a:r>
            <a:endParaRPr lang="pt-BR" sz="11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714348" y="428604"/>
            <a:ext cx="7643866" cy="57150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0505" y="1294613"/>
            <a:ext cx="3754904" cy="25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57158" y="4288601"/>
            <a:ext cx="8429683" cy="199791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b="1" i="1" dirty="0" smtClean="0">
                <a:effectLst/>
                <a:latin typeface="+mn-lt"/>
              </a:rPr>
              <a:t>“Chegaram ao lugar chamado Calvário, e ali o crucificaram como também os ladrões, um à direita e outro à esquerda... Um dos criminosos que ali estavam dependurados lançava-lhe insultos: “Você não é o Cristo? Salve-se a si mesmo e a nós!” Mas o outro o repreendeu: “Você não teme a Deus, nem estando sob a mesma sentença? Nós estamos sendo punidos com justiça, porque estamos recebendo o que os nossos atos merecem. Mas este homem não cometeu nenhum mal”. Então ele disse: “Jesus, lembra-te de mim quando entrares no teu Reino”. Jesus lhe respondeu: “Eu lhe garanto: Hoje você estará comigo no paraíso”.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12024" y="3652067"/>
            <a:ext cx="1360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b="1" dirty="0" smtClean="0">
                <a:solidFill>
                  <a:prstClr val="black"/>
                </a:solidFill>
                <a:effectLst/>
                <a:latin typeface="+mn-lt"/>
              </a:rPr>
              <a:t>Lucas 23, 33.39-43</a:t>
            </a:r>
            <a:endParaRPr lang="pt-BR" sz="1200" b="1" dirty="0">
              <a:solidFill>
                <a:prstClr val="black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4877275" y="785794"/>
            <a:ext cx="3909568" cy="50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457618" y="5874657"/>
            <a:ext cx="878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effectLst/>
                <a:latin typeface="+mn-lt"/>
              </a:rPr>
              <a:t>Abr. 2000</a:t>
            </a:r>
            <a:endParaRPr lang="pt-BR" sz="1100" b="1" dirty="0">
              <a:effectLst/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31000"/>
          </a:blip>
          <a:srcRect/>
          <a:stretch>
            <a:fillRect/>
          </a:stretch>
        </p:blipFill>
        <p:spPr bwMode="auto">
          <a:xfrm>
            <a:off x="642910" y="793078"/>
            <a:ext cx="3823636" cy="507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123728" y="5874657"/>
            <a:ext cx="878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effectLst/>
                <a:latin typeface="+mn-lt"/>
              </a:rPr>
              <a:t>Out. 1999</a:t>
            </a:r>
            <a:endParaRPr lang="pt-BR" sz="11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4809641" y="753136"/>
            <a:ext cx="393346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6418502" y="5830537"/>
            <a:ext cx="779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effectLst/>
                <a:latin typeface="+mn-lt"/>
              </a:rPr>
              <a:t>Nov. 2005</a:t>
            </a:r>
            <a:endParaRPr lang="pt-BR" sz="1100" b="1" dirty="0">
              <a:effectLst/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27000"/>
          </a:blip>
          <a:srcRect/>
          <a:stretch>
            <a:fillRect/>
          </a:stretch>
        </p:blipFill>
        <p:spPr bwMode="auto">
          <a:xfrm>
            <a:off x="427885" y="714356"/>
            <a:ext cx="3858363" cy="509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950566" y="5819112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effectLst/>
                <a:latin typeface="+mn-lt"/>
              </a:rPr>
              <a:t>Jan. 2001</a:t>
            </a:r>
            <a:endParaRPr lang="pt-BR" sz="11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909453" y="5750167"/>
            <a:ext cx="70083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100" b="1" dirty="0" smtClean="0">
                <a:effectLst/>
                <a:latin typeface="+mn-lt"/>
              </a:rPr>
              <a:t>Jul. </a:t>
            </a:r>
            <a:r>
              <a:rPr lang="pt-BR" sz="1100" b="1" dirty="0">
                <a:effectLst/>
                <a:latin typeface="+mn-lt"/>
              </a:rPr>
              <a:t>2009</a:t>
            </a: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4696758" y="818778"/>
            <a:ext cx="3732893" cy="491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6143636" y="5739281"/>
            <a:ext cx="7793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effectLst/>
                <a:latin typeface="+mn-lt"/>
              </a:rPr>
              <a:t>Nov. 2011</a:t>
            </a:r>
            <a:endParaRPr lang="pt-BR" sz="1100" b="1" dirty="0">
              <a:effectLst/>
              <a:latin typeface="+mn-lt"/>
            </a:endParaRPr>
          </a:p>
        </p:txBody>
      </p:sp>
      <p:pic>
        <p:nvPicPr>
          <p:cNvPr id="5" name="Picture 2" descr="http://veja.abril.com.br/150709/imagens/capa38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28595" y="785794"/>
            <a:ext cx="3846961" cy="496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5052" y="789470"/>
            <a:ext cx="399893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4842383" y="785794"/>
            <a:ext cx="3900915" cy="521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57356" y="6013197"/>
            <a:ext cx="1040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effectLst/>
                <a:latin typeface="+mn-lt"/>
              </a:rPr>
              <a:t>Fev</a:t>
            </a:r>
            <a:r>
              <a:rPr lang="pt-BR" sz="1100" b="1" dirty="0">
                <a:effectLst/>
                <a:latin typeface="+mn-lt"/>
              </a:rPr>
              <a:t>. 2010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92930" y="6003138"/>
            <a:ext cx="10407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effectLst/>
                <a:latin typeface="+mn-lt"/>
              </a:rPr>
              <a:t>F</a:t>
            </a:r>
            <a:r>
              <a:rPr lang="pt-BR" sz="1100" b="1" dirty="0" smtClean="0">
                <a:effectLst/>
                <a:latin typeface="+mn-lt"/>
              </a:rPr>
              <a:t>ev</a:t>
            </a:r>
            <a:r>
              <a:rPr lang="pt-BR" sz="1100" b="1" dirty="0">
                <a:effectLst/>
                <a:latin typeface="+mn-lt"/>
              </a:rPr>
              <a:t>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746" y="471412"/>
            <a:ext cx="4264508" cy="57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194259" y="6234721"/>
            <a:ext cx="731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effectLst/>
                <a:latin typeface="+mn-lt"/>
              </a:rPr>
              <a:t>Set. 2015</a:t>
            </a:r>
            <a:endParaRPr lang="pt-BR" sz="11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3357562"/>
            <a:ext cx="7072362" cy="28575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1538" y="571480"/>
            <a:ext cx="7072362" cy="2286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72737" y="1314378"/>
            <a:ext cx="451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effectLst/>
                <a:latin typeface="+mn-lt"/>
              </a:rPr>
              <a:t>“Não é saudável negar a morte...”</a:t>
            </a:r>
          </a:p>
        </p:txBody>
      </p:sp>
      <p:pic>
        <p:nvPicPr>
          <p:cNvPr id="5" name="Picture 2" descr="C:\Users\Public\Documents\Backup\Venancio\Pictures\Outras\Leo Pess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1125742" cy="128588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71736" y="3357562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600" b="1" i="1" dirty="0" smtClean="0">
                <a:effectLst/>
                <a:latin typeface="+mn-lt"/>
              </a:rPr>
              <a:t>“A morte faz parte do desenvolvimento humano (...) Como preparar pessoas para esse fato tão presente na existência? Esse desafio é ainda mais urgente para os profissionais de saúde e educação.”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84" y="2285992"/>
            <a:ext cx="4750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i="1" dirty="0" err="1" smtClean="0">
                <a:effectLst/>
                <a:latin typeface="+mn-lt"/>
              </a:rPr>
              <a:t>Leocir</a:t>
            </a:r>
            <a:r>
              <a:rPr lang="pt-BR" sz="1400" b="1" i="1" dirty="0" smtClean="0">
                <a:effectLst/>
                <a:latin typeface="+mn-lt"/>
              </a:rPr>
              <a:t> </a:t>
            </a:r>
            <a:r>
              <a:rPr lang="pt-BR" sz="1400" b="1" i="1" dirty="0" err="1" smtClean="0">
                <a:effectLst/>
                <a:latin typeface="+mn-lt"/>
              </a:rPr>
              <a:t>Pessini</a:t>
            </a:r>
            <a:r>
              <a:rPr lang="pt-BR" sz="1400" b="1" i="1" dirty="0" smtClean="0">
                <a:effectLst/>
                <a:latin typeface="+mn-lt"/>
              </a:rPr>
              <a:t> - </a:t>
            </a:r>
            <a:r>
              <a:rPr lang="pt-BR" sz="1400" b="1" i="1" dirty="0" err="1" smtClean="0">
                <a:effectLst/>
                <a:latin typeface="+mn-lt"/>
              </a:rPr>
              <a:t>Distanásia</a:t>
            </a:r>
            <a:r>
              <a:rPr lang="pt-BR" sz="1400" b="1" i="1" dirty="0" smtClean="0">
                <a:effectLst/>
                <a:latin typeface="+mn-lt"/>
              </a:rPr>
              <a:t>: até quando prolongar a vida, 2001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28992" y="5621553"/>
            <a:ext cx="4530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1400" b="1" i="1" dirty="0" smtClean="0">
                <a:solidFill>
                  <a:srgbClr val="000000"/>
                </a:solidFill>
                <a:effectLst/>
                <a:latin typeface="+mn-lt"/>
              </a:rPr>
              <a:t>Maria Julia </a:t>
            </a:r>
            <a:r>
              <a:rPr lang="pt-BR" sz="1400" b="1" i="1" dirty="0" err="1" smtClean="0">
                <a:solidFill>
                  <a:srgbClr val="000000"/>
                </a:solidFill>
                <a:effectLst/>
                <a:latin typeface="+mn-lt"/>
              </a:rPr>
              <a:t>Kovács</a:t>
            </a:r>
            <a:r>
              <a:rPr lang="pt-BR" sz="1400" b="1" i="1" dirty="0" smtClean="0">
                <a:solidFill>
                  <a:srgbClr val="000000"/>
                </a:solidFill>
                <a:effectLst/>
                <a:latin typeface="+mn-lt"/>
              </a:rPr>
              <a:t> - Educação para a morte, 2005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746" y="3747410"/>
            <a:ext cx="1182284" cy="15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6239</TotalTime>
  <Words>1716</Words>
  <Application>Microsoft Office PowerPoint</Application>
  <PresentationFormat>Apresentação na tela (4:3)</PresentationFormat>
  <Paragraphs>164</Paragraphs>
  <Slides>36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Tema do Office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UNICAMP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HOSPITAL DAS CLINICAS</dc:creator>
  <cp:lastModifiedBy>Venâncio</cp:lastModifiedBy>
  <cp:revision>407</cp:revision>
  <dcterms:created xsi:type="dcterms:W3CDTF">2005-04-07T19:43:34Z</dcterms:created>
  <dcterms:modified xsi:type="dcterms:W3CDTF">2018-10-25T21:16:17Z</dcterms:modified>
</cp:coreProperties>
</file>