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0" r:id="rId3"/>
    <p:sldId id="281" r:id="rId4"/>
    <p:sldId id="282" r:id="rId5"/>
    <p:sldId id="283" r:id="rId6"/>
    <p:sldId id="284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66" r:id="rId19"/>
    <p:sldId id="299" r:id="rId20"/>
    <p:sldId id="310" r:id="rId21"/>
    <p:sldId id="312" r:id="rId22"/>
    <p:sldId id="314" r:id="rId23"/>
    <p:sldId id="316" r:id="rId24"/>
    <p:sldId id="318" r:id="rId25"/>
    <p:sldId id="320" r:id="rId26"/>
    <p:sldId id="322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25" r:id="rId36"/>
    <p:sldId id="300" r:id="rId37"/>
    <p:sldId id="324" r:id="rId38"/>
    <p:sldId id="286" r:id="rId39"/>
    <p:sldId id="287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09B5-B6B0-4F24-9FBE-BF422CAF7AAF}" type="datetimeFigureOut">
              <a:rPr lang="pt-BR" smtClean="0"/>
              <a:pPr/>
              <a:t>23/01/2018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1D8-B3AD-4A0B-B56D-975E4F5868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46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09B5-B6B0-4F24-9FBE-BF422CAF7AAF}" type="datetimeFigureOut">
              <a:rPr lang="pt-BR" smtClean="0"/>
              <a:pPr/>
              <a:t>23/01/2018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1D8-B3AD-4A0B-B56D-975E4F5868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22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09B5-B6B0-4F24-9FBE-BF422CAF7AAF}" type="datetimeFigureOut">
              <a:rPr lang="pt-BR" smtClean="0"/>
              <a:pPr/>
              <a:t>23/01/2018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1D8-B3AD-4A0B-B56D-975E4F5868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90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09B5-B6B0-4F24-9FBE-BF422CAF7AAF}" type="datetimeFigureOut">
              <a:rPr lang="pt-BR" smtClean="0"/>
              <a:pPr/>
              <a:t>23/01/2018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1D8-B3AD-4A0B-B56D-975E4F5868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00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09B5-B6B0-4F24-9FBE-BF422CAF7AAF}" type="datetimeFigureOut">
              <a:rPr lang="pt-BR" smtClean="0"/>
              <a:pPr/>
              <a:t>23/01/2018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1D8-B3AD-4A0B-B56D-975E4F5868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96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09B5-B6B0-4F24-9FBE-BF422CAF7AAF}" type="datetimeFigureOut">
              <a:rPr lang="pt-BR" smtClean="0"/>
              <a:pPr/>
              <a:t>23/01/2018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1D8-B3AD-4A0B-B56D-975E4F5868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97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09B5-B6B0-4F24-9FBE-BF422CAF7AAF}" type="datetimeFigureOut">
              <a:rPr lang="pt-BR" smtClean="0"/>
              <a:pPr/>
              <a:t>23/01/2018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1D8-B3AD-4A0B-B56D-975E4F5868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87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09B5-B6B0-4F24-9FBE-BF422CAF7AAF}" type="datetimeFigureOut">
              <a:rPr lang="pt-BR" smtClean="0"/>
              <a:pPr/>
              <a:t>23/01/2018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1D8-B3AD-4A0B-B56D-975E4F5868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39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09B5-B6B0-4F24-9FBE-BF422CAF7AAF}" type="datetimeFigureOut">
              <a:rPr lang="pt-BR" smtClean="0"/>
              <a:pPr/>
              <a:t>23/01/2018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1D8-B3AD-4A0B-B56D-975E4F5868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62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09B5-B6B0-4F24-9FBE-BF422CAF7AAF}" type="datetimeFigureOut">
              <a:rPr lang="pt-BR" smtClean="0"/>
              <a:pPr/>
              <a:t>23/01/2018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1D8-B3AD-4A0B-B56D-975E4F5868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8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09B5-B6B0-4F24-9FBE-BF422CAF7AAF}" type="datetimeFigureOut">
              <a:rPr lang="pt-BR" smtClean="0"/>
              <a:pPr/>
              <a:t>23/01/2018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1D8-B3AD-4A0B-B56D-975E4F5868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53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309B5-B6B0-4F24-9FBE-BF422CAF7AAF}" type="datetimeFigureOut">
              <a:rPr lang="pt-BR" smtClean="0"/>
              <a:pPr/>
              <a:t>23/01/2018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5E1D8-B3AD-4A0B-B56D-975E4F5868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85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br/url?sa=i&amp;rct=j&amp;q=&amp;esrc=s&amp;source=images&amp;cd=&amp;cad=rja&amp;docid=5QYiD63TnLD3aM&amp;tbnid=h_rAtHAaxm_wOM:&amp;ved=0CAUQjRw&amp;url=http://economidiando.blogspot.com/2012_03_01_archive.html&amp;ei=MOCoUqymMoTSkQeVnYD4Bw&amp;psig=AFQjCNGmEdT8os0McKvx_s3EZaNvYzJYFw&amp;ust=1386885122191187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nodolaicato@cnbb.org.br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- 62 </a:t>
            </a:r>
            <a:r>
              <a:rPr lang="en-US" dirty="0" err="1" smtClean="0"/>
              <a:t>Missão</a:t>
            </a:r>
            <a:r>
              <a:rPr lang="en-US" dirty="0" smtClean="0"/>
              <a:t> e </a:t>
            </a:r>
            <a:r>
              <a:rPr lang="en-US" dirty="0" err="1" smtClean="0"/>
              <a:t>Ministérios</a:t>
            </a:r>
            <a:r>
              <a:rPr lang="en-US" dirty="0" smtClean="0"/>
              <a:t> dos </a:t>
            </a:r>
            <a:r>
              <a:rPr lang="en-US" dirty="0" err="1" smtClean="0"/>
              <a:t>Cristãos</a:t>
            </a:r>
            <a:r>
              <a:rPr lang="en-US" dirty="0" smtClean="0"/>
              <a:t> </a:t>
            </a:r>
            <a:r>
              <a:rPr lang="en-US" dirty="0" err="1" smtClean="0"/>
              <a:t>Leigos</a:t>
            </a:r>
            <a:r>
              <a:rPr lang="en-US" dirty="0" smtClean="0"/>
              <a:t> e </a:t>
            </a:r>
            <a:r>
              <a:rPr lang="en-US" dirty="0" err="1" smtClean="0"/>
              <a:t>Leigas</a:t>
            </a:r>
            <a:r>
              <a:rPr lang="en-US" dirty="0" smtClean="0"/>
              <a:t> – </a:t>
            </a:r>
            <a:r>
              <a:rPr lang="en-US" dirty="0" err="1" smtClean="0"/>
              <a:t>numa</a:t>
            </a:r>
            <a:r>
              <a:rPr lang="en-US" dirty="0" smtClean="0"/>
              <a:t> </a:t>
            </a:r>
            <a:r>
              <a:rPr lang="en-US" dirty="0" err="1" smtClean="0"/>
              <a:t>perspectiva</a:t>
            </a:r>
            <a:r>
              <a:rPr lang="en-US" dirty="0" smtClean="0"/>
              <a:t> </a:t>
            </a:r>
            <a:r>
              <a:rPr lang="en-US" dirty="0" err="1" smtClean="0"/>
              <a:t>teológica</a:t>
            </a:r>
            <a:r>
              <a:rPr lang="en-US" dirty="0" smtClean="0"/>
              <a:t>. 1998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 </a:t>
            </a:r>
            <a:r>
              <a:rPr lang="en-US" dirty="0" err="1" smtClean="0"/>
              <a:t>Evangelii</a:t>
            </a:r>
            <a:r>
              <a:rPr lang="en-US" dirty="0" smtClean="0"/>
              <a:t> </a:t>
            </a:r>
            <a:r>
              <a:rPr lang="en-US" dirty="0" err="1" smtClean="0"/>
              <a:t>Gaudium</a:t>
            </a:r>
            <a:r>
              <a:rPr lang="en-US" dirty="0" smtClean="0"/>
              <a:t> – </a:t>
            </a:r>
            <a:r>
              <a:rPr lang="en-US" dirty="0" err="1" smtClean="0"/>
              <a:t>igreja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saída</a:t>
            </a:r>
            <a:r>
              <a:rPr lang="en-US" dirty="0" smtClean="0"/>
              <a:t> (Papa Francisco)</a:t>
            </a:r>
          </a:p>
          <a:p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2313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Avanços</a:t>
            </a:r>
            <a:r>
              <a:rPr lang="en-US" dirty="0" smtClean="0"/>
              <a:t> e </a:t>
            </a:r>
            <a:r>
              <a:rPr lang="en-US" dirty="0" err="1" smtClean="0"/>
              <a:t>recuos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pontos</a:t>
            </a:r>
            <a:r>
              <a:rPr lang="en-US" dirty="0" smtClean="0"/>
              <a:t> </a:t>
            </a:r>
            <a:r>
              <a:rPr lang="en-US" dirty="0" err="1" smtClean="0"/>
              <a:t>nós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 </a:t>
            </a:r>
            <a:r>
              <a:rPr lang="en-US" dirty="0" err="1" smtClean="0"/>
              <a:t>melhorando</a:t>
            </a:r>
            <a:r>
              <a:rPr lang="en-US" dirty="0" smtClean="0"/>
              <a:t>, </a:t>
            </a:r>
            <a:r>
              <a:rPr lang="en-US" dirty="0" err="1" smtClean="0"/>
              <a:t>evoluindo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pontos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 </a:t>
            </a:r>
            <a:r>
              <a:rPr lang="en-US" dirty="0" err="1" smtClean="0"/>
              <a:t>recuando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E a </a:t>
            </a:r>
            <a:r>
              <a:rPr lang="en-US" dirty="0" err="1" smtClean="0"/>
              <a:t>valorização</a:t>
            </a:r>
            <a:r>
              <a:rPr lang="en-US" dirty="0" smtClean="0"/>
              <a:t> das </a:t>
            </a:r>
            <a:r>
              <a:rPr lang="en-US" dirty="0" err="1" smtClean="0"/>
              <a:t>mulheres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E a </a:t>
            </a:r>
            <a:r>
              <a:rPr lang="en-US" dirty="0" err="1" smtClean="0"/>
              <a:t>opção</a:t>
            </a:r>
            <a:r>
              <a:rPr lang="en-US" dirty="0" smtClean="0"/>
              <a:t> </a:t>
            </a:r>
            <a:r>
              <a:rPr lang="en-US" dirty="0" err="1" smtClean="0"/>
              <a:t>preferencial</a:t>
            </a:r>
            <a:r>
              <a:rPr lang="en-US" dirty="0" smtClean="0"/>
              <a:t> </a:t>
            </a:r>
            <a:r>
              <a:rPr lang="en-US" dirty="0" err="1" smtClean="0"/>
              <a:t>pelos</a:t>
            </a:r>
            <a:r>
              <a:rPr lang="en-US" dirty="0" smtClean="0"/>
              <a:t> </a:t>
            </a:r>
            <a:r>
              <a:rPr lang="en-US" dirty="0" err="1" smtClean="0"/>
              <a:t>jovens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vocacionados</a:t>
            </a:r>
            <a:r>
              <a:rPr lang="en-US" dirty="0" smtClean="0"/>
              <a:t> se </a:t>
            </a:r>
            <a:r>
              <a:rPr lang="en-US" dirty="0" err="1" smtClean="0"/>
              <a:t>julgam</a:t>
            </a:r>
            <a:r>
              <a:rPr lang="en-US" dirty="0" smtClean="0"/>
              <a:t> </a:t>
            </a:r>
            <a:r>
              <a:rPr lang="en-US" dirty="0" err="1" smtClean="0"/>
              <a:t>superiores</a:t>
            </a:r>
            <a:r>
              <a:rPr lang="en-US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2564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mundo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Globalização</a:t>
            </a:r>
            <a:r>
              <a:rPr lang="en-US" dirty="0" smtClean="0"/>
              <a:t> – </a:t>
            </a:r>
            <a:r>
              <a:rPr lang="en-US" dirty="0" err="1" smtClean="0"/>
              <a:t>inegáveis</a:t>
            </a:r>
            <a:r>
              <a:rPr lang="en-US" dirty="0" smtClean="0"/>
              <a:t> </a:t>
            </a:r>
            <a:r>
              <a:rPr lang="en-US" dirty="0" err="1" smtClean="0"/>
              <a:t>melhora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qualidade</a:t>
            </a:r>
            <a:r>
              <a:rPr lang="en-US" dirty="0" smtClean="0"/>
              <a:t> de </a:t>
            </a:r>
            <a:r>
              <a:rPr lang="en-US" dirty="0" err="1" smtClean="0"/>
              <a:t>vida</a:t>
            </a:r>
            <a:r>
              <a:rPr lang="en-US" dirty="0" smtClean="0"/>
              <a:t>, mas….</a:t>
            </a:r>
          </a:p>
          <a:p>
            <a:r>
              <a:rPr lang="en-US" dirty="0" smtClean="0"/>
              <a:t>: </a:t>
            </a:r>
            <a:r>
              <a:rPr lang="en-US" dirty="0" err="1" smtClean="0"/>
              <a:t>aumentou</a:t>
            </a:r>
            <a:r>
              <a:rPr lang="en-US" dirty="0" smtClean="0"/>
              <a:t> a </a:t>
            </a:r>
            <a:r>
              <a:rPr lang="en-US" dirty="0" err="1" smtClean="0"/>
              <a:t>desigualdade</a:t>
            </a:r>
            <a:r>
              <a:rPr lang="en-US" dirty="0" smtClean="0"/>
              <a:t> social?</a:t>
            </a:r>
          </a:p>
          <a:p>
            <a:r>
              <a:rPr lang="en-US" dirty="0" smtClean="0"/>
              <a:t>: </a:t>
            </a:r>
            <a:r>
              <a:rPr lang="en-US" dirty="0" err="1" smtClean="0"/>
              <a:t>globalização</a:t>
            </a:r>
            <a:r>
              <a:rPr lang="en-US" dirty="0" smtClean="0"/>
              <a:t> da </a:t>
            </a:r>
            <a:r>
              <a:rPr lang="en-US" dirty="0" err="1" smtClean="0"/>
              <a:t>indiferença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Globalização</a:t>
            </a:r>
            <a:r>
              <a:rPr lang="en-US" dirty="0" smtClean="0"/>
              <a:t> da </a:t>
            </a:r>
            <a:r>
              <a:rPr lang="en-US" dirty="0" err="1" smtClean="0"/>
              <a:t>indiferença</a:t>
            </a:r>
            <a:r>
              <a:rPr lang="en-US" dirty="0" smtClean="0"/>
              <a:t> se </a:t>
            </a:r>
            <a:r>
              <a:rPr lang="en-US" smtClean="0"/>
              <a:t>vence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Misericórdia</a:t>
            </a:r>
            <a:r>
              <a:rPr lang="en-US" dirty="0" smtClean="0"/>
              <a:t> e </a:t>
            </a:r>
            <a:r>
              <a:rPr lang="en-US" dirty="0" err="1" smtClean="0"/>
              <a:t>revolução</a:t>
            </a:r>
            <a:r>
              <a:rPr lang="en-US" dirty="0" smtClean="0"/>
              <a:t> da </a:t>
            </a:r>
            <a:r>
              <a:rPr lang="en-US" dirty="0" err="1" smtClean="0"/>
              <a:t>Ternura</a:t>
            </a:r>
            <a:r>
              <a:rPr lang="en-US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850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Mudança</a:t>
            </a:r>
            <a:r>
              <a:rPr lang="en-US" dirty="0" smtClean="0"/>
              <a:t> de </a:t>
            </a:r>
            <a:r>
              <a:rPr lang="en-US" dirty="0" err="1" smtClean="0"/>
              <a:t>Mentalidade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Papa Bento XVI </a:t>
            </a:r>
            <a:r>
              <a:rPr lang="en-US" dirty="0" err="1" smtClean="0"/>
              <a:t>deixou</a:t>
            </a:r>
            <a:r>
              <a:rPr lang="en-US" dirty="0" smtClean="0"/>
              <a:t> </a:t>
            </a:r>
            <a:r>
              <a:rPr lang="en-US" dirty="0" err="1" smtClean="0"/>
              <a:t>claro</a:t>
            </a:r>
            <a:r>
              <a:rPr lang="en-US" dirty="0" smtClean="0"/>
              <a:t>: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papel</a:t>
            </a:r>
            <a:r>
              <a:rPr lang="en-US" dirty="0" smtClean="0"/>
              <a:t> dos </a:t>
            </a:r>
            <a:r>
              <a:rPr lang="en-US" dirty="0" err="1" smtClean="0"/>
              <a:t>leigos</a:t>
            </a:r>
            <a:r>
              <a:rPr lang="en-US" dirty="0" smtClean="0"/>
              <a:t> e </a:t>
            </a:r>
            <a:r>
              <a:rPr lang="en-US" dirty="0" err="1" smtClean="0"/>
              <a:t>leigas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igreja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considerados</a:t>
            </a:r>
            <a:r>
              <a:rPr lang="en-US" dirty="0" smtClean="0"/>
              <a:t> </a:t>
            </a:r>
            <a:r>
              <a:rPr lang="en-US" dirty="0" err="1" smtClean="0"/>
              <a:t>colaboradores</a:t>
            </a:r>
            <a:r>
              <a:rPr lang="en-US" dirty="0" smtClean="0"/>
              <a:t> do </a:t>
            </a:r>
            <a:r>
              <a:rPr lang="en-US" dirty="0" err="1" smtClean="0"/>
              <a:t>clero</a:t>
            </a:r>
            <a:r>
              <a:rPr lang="en-US" dirty="0" smtClean="0"/>
              <a:t>, mas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pessoas</a:t>
            </a:r>
            <a:r>
              <a:rPr lang="en-US" dirty="0" smtClean="0"/>
              <a:t> </a:t>
            </a:r>
            <a:r>
              <a:rPr lang="en-US" dirty="0" err="1" smtClean="0"/>
              <a:t>realmente</a:t>
            </a:r>
            <a:r>
              <a:rPr lang="en-US" dirty="0" smtClean="0"/>
              <a:t> </a:t>
            </a:r>
            <a:r>
              <a:rPr lang="en-US" dirty="0" err="1" smtClean="0"/>
              <a:t>corresponsáveis</a:t>
            </a:r>
            <a:r>
              <a:rPr lang="en-US" dirty="0" smtClean="0"/>
              <a:t> do </a:t>
            </a:r>
            <a:r>
              <a:rPr lang="en-US" dirty="0" err="1" smtClean="0"/>
              <a:t>ser</a:t>
            </a:r>
            <a:r>
              <a:rPr lang="en-US" dirty="0" smtClean="0"/>
              <a:t> e do </a:t>
            </a:r>
            <a:r>
              <a:rPr lang="en-US" dirty="0" err="1" smtClean="0"/>
              <a:t>agir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igreja</a:t>
            </a:r>
            <a:r>
              <a:rPr lang="en-US" dirty="0" smtClean="0"/>
              <a:t>.  ( nr 87 )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6773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Liberdade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</a:t>
            </a:r>
            <a:r>
              <a:rPr lang="en-US" dirty="0" smtClean="0"/>
              <a:t> 5,1 – É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liberdade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Cristo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libertou</a:t>
            </a:r>
            <a:r>
              <a:rPr lang="en-US" dirty="0" smtClean="0"/>
              <a:t>.</a:t>
            </a:r>
          </a:p>
          <a:p>
            <a:r>
              <a:rPr lang="en-US" dirty="0" smtClean="0"/>
              <a:t>: </a:t>
            </a:r>
            <a:r>
              <a:rPr lang="en-US" dirty="0" err="1" smtClean="0"/>
              <a:t>responsável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e </a:t>
            </a:r>
            <a:r>
              <a:rPr lang="en-US" dirty="0" err="1" smtClean="0"/>
              <a:t>pelos</a:t>
            </a:r>
            <a:r>
              <a:rPr lang="en-US" dirty="0" smtClean="0"/>
              <a:t> outros</a:t>
            </a:r>
          </a:p>
          <a:p>
            <a:r>
              <a:rPr lang="en-US" dirty="0" smtClean="0"/>
              <a:t>: </a:t>
            </a:r>
            <a:r>
              <a:rPr lang="en-US" dirty="0" err="1" smtClean="0"/>
              <a:t>abre</a:t>
            </a:r>
            <a:r>
              <a:rPr lang="en-US" dirty="0" smtClean="0"/>
              <a:t>-se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mundo</a:t>
            </a:r>
            <a:endParaRPr lang="en-US" dirty="0" smtClean="0"/>
          </a:p>
          <a:p>
            <a:r>
              <a:rPr lang="en-US" dirty="0" smtClean="0"/>
              <a:t>: </a:t>
            </a:r>
            <a:r>
              <a:rPr lang="en-US" dirty="0" err="1" smtClean="0"/>
              <a:t>autonomia</a:t>
            </a:r>
            <a:endParaRPr lang="en-US" dirty="0" smtClean="0"/>
          </a:p>
          <a:p>
            <a:r>
              <a:rPr lang="en-US" dirty="0" smtClean="0"/>
              <a:t>: </a:t>
            </a:r>
            <a:r>
              <a:rPr lang="en-US" dirty="0" err="1" smtClean="0"/>
              <a:t>responsabilidade</a:t>
            </a:r>
            <a:endParaRPr lang="en-US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5253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AÇÃO TRANSFORMADORA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 </a:t>
            </a:r>
            <a:r>
              <a:rPr lang="en-US" dirty="0" err="1" smtClean="0"/>
              <a:t>igreja</a:t>
            </a:r>
            <a:r>
              <a:rPr lang="en-US" dirty="0" smtClean="0"/>
              <a:t> e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mundo</a:t>
            </a:r>
            <a:endParaRPr lang="en-US" dirty="0" smtClean="0"/>
          </a:p>
          <a:p>
            <a:r>
              <a:rPr lang="en-US" dirty="0" err="1" smtClean="0"/>
              <a:t>Mc</a:t>
            </a:r>
            <a:r>
              <a:rPr lang="en-US" dirty="0" smtClean="0"/>
              <a:t> 16,15 – Ide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o </a:t>
            </a:r>
            <a:r>
              <a:rPr lang="en-US" dirty="0" err="1" smtClean="0"/>
              <a:t>mundo</a:t>
            </a:r>
            <a:r>
              <a:rPr lang="en-US" dirty="0" smtClean="0"/>
              <a:t> e </a:t>
            </a:r>
            <a:r>
              <a:rPr lang="en-US" dirty="0" err="1" smtClean="0"/>
              <a:t>anunciai</a:t>
            </a:r>
            <a:r>
              <a:rPr lang="en-US" dirty="0" smtClean="0"/>
              <a:t> o </a:t>
            </a:r>
            <a:r>
              <a:rPr lang="en-US" dirty="0" err="1" smtClean="0"/>
              <a:t>evangelho</a:t>
            </a:r>
            <a:r>
              <a:rPr lang="en-US" dirty="0" smtClean="0"/>
              <a:t> a </a:t>
            </a:r>
            <a:r>
              <a:rPr lang="en-US" dirty="0" err="1" smtClean="0"/>
              <a:t>toda</a:t>
            </a:r>
            <a:r>
              <a:rPr lang="en-US" dirty="0" smtClean="0"/>
              <a:t> </a:t>
            </a:r>
            <a:r>
              <a:rPr lang="en-US" dirty="0" err="1" smtClean="0"/>
              <a:t>criatura</a:t>
            </a:r>
            <a:r>
              <a:rPr lang="en-US" dirty="0" smtClean="0"/>
              <a:t>.</a:t>
            </a:r>
          </a:p>
          <a:p>
            <a:r>
              <a:rPr lang="en-US" dirty="0" smtClean="0"/>
              <a:t>: </a:t>
            </a:r>
            <a:r>
              <a:rPr lang="en-US" dirty="0" err="1" smtClean="0"/>
              <a:t>Igreja</a:t>
            </a:r>
            <a:r>
              <a:rPr lang="en-US" dirty="0" smtClean="0"/>
              <a:t> de </a:t>
            </a:r>
            <a:r>
              <a:rPr lang="en-US" dirty="0" err="1" smtClean="0"/>
              <a:t>portas</a:t>
            </a:r>
            <a:r>
              <a:rPr lang="en-US" dirty="0" smtClean="0"/>
              <a:t> </a:t>
            </a:r>
            <a:r>
              <a:rPr lang="en-US" dirty="0" err="1" smtClean="0"/>
              <a:t>abertas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saída</a:t>
            </a:r>
            <a:r>
              <a:rPr lang="en-US" dirty="0" smtClean="0"/>
              <a:t>, </a:t>
            </a:r>
            <a:r>
              <a:rPr lang="en-US" dirty="0" err="1" smtClean="0"/>
              <a:t>entra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noite</a:t>
            </a:r>
            <a:r>
              <a:rPr lang="en-US" dirty="0" smtClean="0"/>
              <a:t> do </a:t>
            </a:r>
            <a:r>
              <a:rPr lang="en-US" dirty="0" err="1" smtClean="0"/>
              <a:t>povo</a:t>
            </a:r>
            <a:r>
              <a:rPr lang="en-US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2539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significa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missionário</a:t>
            </a:r>
            <a:r>
              <a:rPr lang="en-US" dirty="0" smtClean="0"/>
              <a:t>(a)?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 105 – (177) - </a:t>
            </a:r>
            <a:r>
              <a:rPr lang="en-US" dirty="0" err="1" smtClean="0"/>
              <a:t>Palavras</a:t>
            </a:r>
            <a:r>
              <a:rPr lang="en-US" dirty="0" smtClean="0"/>
              <a:t> do Papa Francisco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Evangelii</a:t>
            </a:r>
            <a:r>
              <a:rPr lang="en-US" dirty="0" smtClean="0"/>
              <a:t> </a:t>
            </a:r>
            <a:r>
              <a:rPr lang="en-US" dirty="0" err="1" smtClean="0"/>
              <a:t>Gaudium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Igreja</a:t>
            </a:r>
            <a:r>
              <a:rPr lang="en-US" dirty="0" smtClean="0"/>
              <a:t> </a:t>
            </a:r>
            <a:r>
              <a:rPr lang="en-US" dirty="0" err="1" smtClean="0"/>
              <a:t>pobre</a:t>
            </a:r>
            <a:r>
              <a:rPr lang="en-US" dirty="0" smtClean="0"/>
              <a:t>,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pobres</a:t>
            </a:r>
            <a:r>
              <a:rPr lang="en-US" dirty="0" smtClean="0"/>
              <a:t>, com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pobres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: </a:t>
            </a:r>
            <a:r>
              <a:rPr lang="en-US" dirty="0" err="1" smtClean="0"/>
              <a:t>documento</a:t>
            </a:r>
            <a:r>
              <a:rPr lang="en-US" dirty="0" smtClean="0"/>
              <a:t> de </a:t>
            </a:r>
            <a:r>
              <a:rPr lang="en-US" dirty="0" err="1" smtClean="0"/>
              <a:t>Aparecida</a:t>
            </a:r>
            <a:r>
              <a:rPr lang="en-US" dirty="0" smtClean="0"/>
              <a:t> </a:t>
            </a:r>
            <a:r>
              <a:rPr lang="en-US" dirty="0" err="1" smtClean="0"/>
              <a:t>descreve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rostos</a:t>
            </a:r>
            <a:r>
              <a:rPr lang="en-US" dirty="0" smtClean="0"/>
              <a:t> </a:t>
            </a:r>
            <a:r>
              <a:rPr lang="en-US" dirty="0" err="1" smtClean="0"/>
              <a:t>sofredores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doem</a:t>
            </a:r>
            <a:r>
              <a:rPr lang="en-US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7981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Presença</a:t>
            </a:r>
            <a:r>
              <a:rPr lang="en-US" dirty="0" smtClean="0"/>
              <a:t> de </a:t>
            </a:r>
            <a:r>
              <a:rPr lang="en-US" dirty="0" err="1" smtClean="0"/>
              <a:t>Leigos</a:t>
            </a:r>
            <a:r>
              <a:rPr lang="en-US" dirty="0" smtClean="0"/>
              <a:t> e </a:t>
            </a:r>
            <a:r>
              <a:rPr lang="en-US" dirty="0" err="1" smtClean="0"/>
              <a:t>Leigas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organizações</a:t>
            </a:r>
            <a:r>
              <a:rPr lang="en-US" dirty="0" smtClean="0"/>
              <a:t> e </a:t>
            </a:r>
            <a:r>
              <a:rPr lang="en-US" dirty="0" err="1" smtClean="0"/>
              <a:t>confrarias</a:t>
            </a:r>
            <a:r>
              <a:rPr lang="en-US" dirty="0" smtClean="0"/>
              <a:t>, </a:t>
            </a:r>
            <a:r>
              <a:rPr lang="en-US" dirty="0" err="1" smtClean="0"/>
              <a:t>desde</a:t>
            </a:r>
            <a:r>
              <a:rPr lang="en-US" dirty="0" smtClean="0"/>
              <a:t> a </a:t>
            </a:r>
            <a:r>
              <a:rPr lang="en-US" dirty="0" err="1" smtClean="0"/>
              <a:t>metade</a:t>
            </a:r>
            <a:r>
              <a:rPr lang="en-US" dirty="0" smtClean="0"/>
              <a:t> do Sec XX, </a:t>
            </a:r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tinham</a:t>
            </a:r>
            <a:r>
              <a:rPr lang="en-US" dirty="0" smtClean="0"/>
              <a:t> </a:t>
            </a:r>
            <a:r>
              <a:rPr lang="en-US" dirty="0" err="1" smtClean="0"/>
              <a:t>despertado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igreja</a:t>
            </a:r>
            <a:r>
              <a:rPr lang="en-US" dirty="0" smtClean="0"/>
              <a:t> </a:t>
            </a:r>
            <a:r>
              <a:rPr lang="en-US" dirty="0" err="1" smtClean="0"/>
              <a:t>comprometida</a:t>
            </a:r>
            <a:r>
              <a:rPr lang="en-US" dirty="0" smtClean="0"/>
              <a:t> com o social: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ação</a:t>
            </a:r>
            <a:r>
              <a:rPr lang="en-US" dirty="0" smtClean="0"/>
              <a:t> </a:t>
            </a:r>
            <a:r>
              <a:rPr lang="en-US" dirty="0" err="1" smtClean="0"/>
              <a:t>católica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ação</a:t>
            </a:r>
            <a:r>
              <a:rPr lang="en-US" dirty="0" smtClean="0"/>
              <a:t> </a:t>
            </a:r>
            <a:r>
              <a:rPr lang="en-US" dirty="0" err="1" smtClean="0"/>
              <a:t>católica</a:t>
            </a:r>
            <a:r>
              <a:rPr lang="en-US" dirty="0" smtClean="0"/>
              <a:t> </a:t>
            </a:r>
            <a:r>
              <a:rPr lang="en-US" dirty="0" err="1" smtClean="0"/>
              <a:t>especializada</a:t>
            </a:r>
            <a:endParaRPr lang="en-US" dirty="0" smtClean="0"/>
          </a:p>
          <a:p>
            <a:r>
              <a:rPr lang="en-US" dirty="0" err="1" smtClean="0"/>
              <a:t>Jac</a:t>
            </a:r>
            <a:r>
              <a:rPr lang="en-US" dirty="0" smtClean="0"/>
              <a:t> – </a:t>
            </a:r>
            <a:r>
              <a:rPr lang="en-US" dirty="0" err="1" smtClean="0"/>
              <a:t>juventude</a:t>
            </a:r>
            <a:r>
              <a:rPr lang="en-US" dirty="0" smtClean="0"/>
              <a:t> </a:t>
            </a:r>
            <a:r>
              <a:rPr lang="en-US" dirty="0" err="1" smtClean="0"/>
              <a:t>agrária</a:t>
            </a:r>
            <a:r>
              <a:rPr lang="en-US" dirty="0" smtClean="0"/>
              <a:t> </a:t>
            </a:r>
            <a:r>
              <a:rPr lang="en-US" dirty="0" err="1" smtClean="0"/>
              <a:t>católica</a:t>
            </a:r>
            <a:endParaRPr lang="en-US" dirty="0" smtClean="0"/>
          </a:p>
          <a:p>
            <a:r>
              <a:rPr lang="en-US" dirty="0" err="1" smtClean="0"/>
              <a:t>Jec</a:t>
            </a:r>
            <a:r>
              <a:rPr lang="en-US" dirty="0" smtClean="0"/>
              <a:t> – </a:t>
            </a:r>
            <a:r>
              <a:rPr lang="en-US" dirty="0" err="1" smtClean="0"/>
              <a:t>juventude</a:t>
            </a:r>
            <a:r>
              <a:rPr lang="en-US" dirty="0" smtClean="0"/>
              <a:t> </a:t>
            </a:r>
            <a:r>
              <a:rPr lang="en-US" dirty="0" err="1" smtClean="0"/>
              <a:t>estudantil</a:t>
            </a:r>
            <a:r>
              <a:rPr lang="en-US" dirty="0" smtClean="0"/>
              <a:t> </a:t>
            </a:r>
            <a:r>
              <a:rPr lang="en-US" dirty="0" err="1" smtClean="0"/>
              <a:t>católica</a:t>
            </a:r>
            <a:endParaRPr lang="en-US" dirty="0" smtClean="0"/>
          </a:p>
          <a:p>
            <a:r>
              <a:rPr lang="en-US" dirty="0" err="1" smtClean="0"/>
              <a:t>Jic</a:t>
            </a:r>
            <a:r>
              <a:rPr lang="en-US" dirty="0" smtClean="0"/>
              <a:t> – </a:t>
            </a:r>
            <a:r>
              <a:rPr lang="en-US" dirty="0" err="1" smtClean="0"/>
              <a:t>juventude</a:t>
            </a:r>
            <a:r>
              <a:rPr lang="en-US" dirty="0" smtClean="0"/>
              <a:t> </a:t>
            </a:r>
            <a:r>
              <a:rPr lang="en-US" dirty="0" err="1" smtClean="0"/>
              <a:t>independente</a:t>
            </a:r>
            <a:r>
              <a:rPr lang="en-US" dirty="0" smtClean="0"/>
              <a:t> </a:t>
            </a:r>
            <a:r>
              <a:rPr lang="en-US" dirty="0" err="1" smtClean="0"/>
              <a:t>católica</a:t>
            </a:r>
            <a:endParaRPr lang="en-US" dirty="0" smtClean="0"/>
          </a:p>
          <a:p>
            <a:r>
              <a:rPr lang="en-US" dirty="0" err="1" smtClean="0"/>
              <a:t>Joc</a:t>
            </a:r>
            <a:r>
              <a:rPr lang="en-US" dirty="0" smtClean="0"/>
              <a:t>- </a:t>
            </a:r>
            <a:r>
              <a:rPr lang="en-US" dirty="0" err="1" smtClean="0"/>
              <a:t>juventude</a:t>
            </a:r>
            <a:r>
              <a:rPr lang="en-US" dirty="0" smtClean="0"/>
              <a:t> </a:t>
            </a:r>
            <a:r>
              <a:rPr lang="en-US" dirty="0" err="1" smtClean="0"/>
              <a:t>operária</a:t>
            </a:r>
            <a:r>
              <a:rPr lang="en-US" dirty="0" smtClean="0"/>
              <a:t> </a:t>
            </a:r>
            <a:r>
              <a:rPr lang="en-US" dirty="0" err="1" smtClean="0"/>
              <a:t>católica</a:t>
            </a:r>
            <a:endParaRPr lang="en-US" dirty="0"/>
          </a:p>
          <a:p>
            <a:r>
              <a:rPr lang="en-US" dirty="0" err="1" smtClean="0"/>
              <a:t>Juc</a:t>
            </a:r>
            <a:r>
              <a:rPr lang="en-US" dirty="0" smtClean="0"/>
              <a:t>- </a:t>
            </a:r>
            <a:r>
              <a:rPr lang="en-US" dirty="0" err="1" smtClean="0"/>
              <a:t>juventude</a:t>
            </a:r>
            <a:r>
              <a:rPr lang="en-US" dirty="0" smtClean="0"/>
              <a:t> </a:t>
            </a:r>
            <a:r>
              <a:rPr lang="en-US" dirty="0" err="1" smtClean="0"/>
              <a:t>universitária</a:t>
            </a:r>
            <a:r>
              <a:rPr lang="en-US" dirty="0" smtClean="0"/>
              <a:t> </a:t>
            </a:r>
            <a:r>
              <a:rPr lang="en-US" dirty="0" err="1" smtClean="0"/>
              <a:t>católica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2984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Presença</a:t>
            </a:r>
            <a:r>
              <a:rPr lang="en-US" dirty="0" smtClean="0"/>
              <a:t> de </a:t>
            </a:r>
            <a:r>
              <a:rPr lang="en-US" dirty="0" err="1" smtClean="0"/>
              <a:t>Leigos</a:t>
            </a:r>
            <a:r>
              <a:rPr lang="en-US" dirty="0" smtClean="0"/>
              <a:t> e </a:t>
            </a:r>
            <a:r>
              <a:rPr lang="en-US" dirty="0" err="1" smtClean="0"/>
              <a:t>Leigas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Já</a:t>
            </a:r>
            <a:r>
              <a:rPr lang="en-US" dirty="0" smtClean="0"/>
              <a:t> com </a:t>
            </a:r>
            <a:r>
              <a:rPr lang="en-US" dirty="0" err="1" smtClean="0"/>
              <a:t>ação</a:t>
            </a:r>
            <a:r>
              <a:rPr lang="en-US" dirty="0" smtClean="0"/>
              <a:t> </a:t>
            </a:r>
            <a:r>
              <a:rPr lang="en-US" dirty="0" err="1" smtClean="0"/>
              <a:t>transformadora</a:t>
            </a:r>
            <a:r>
              <a:rPr lang="en-US" dirty="0" smtClean="0"/>
              <a:t> da </a:t>
            </a:r>
            <a:r>
              <a:rPr lang="en-US" dirty="0" err="1" smtClean="0"/>
              <a:t>sociedade</a:t>
            </a:r>
            <a:r>
              <a:rPr lang="en-US" dirty="0" smtClean="0"/>
              <a:t> e </a:t>
            </a:r>
            <a:r>
              <a:rPr lang="en-US" dirty="0" err="1" smtClean="0"/>
              <a:t>conceitos</a:t>
            </a:r>
            <a:r>
              <a:rPr lang="en-US" dirty="0" smtClean="0"/>
              <a:t> </a:t>
            </a:r>
            <a:r>
              <a:rPr lang="en-US" dirty="0" err="1" smtClean="0"/>
              <a:t>evangélicos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relação</a:t>
            </a:r>
            <a:r>
              <a:rPr lang="en-US" dirty="0" smtClean="0"/>
              <a:t> da </a:t>
            </a:r>
            <a:r>
              <a:rPr lang="en-US" dirty="0" err="1" smtClean="0"/>
              <a:t>Ação</a:t>
            </a:r>
            <a:r>
              <a:rPr lang="en-US" dirty="0" smtClean="0"/>
              <a:t> </a:t>
            </a:r>
            <a:r>
              <a:rPr lang="en-US" dirty="0" err="1" smtClean="0"/>
              <a:t>católica</a:t>
            </a:r>
            <a:r>
              <a:rPr lang="en-US" dirty="0" smtClean="0"/>
              <a:t> com o </a:t>
            </a:r>
            <a:r>
              <a:rPr lang="en-US" dirty="0" err="1" smtClean="0"/>
              <a:t>mundo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delineando</a:t>
            </a:r>
            <a:r>
              <a:rPr lang="en-US" dirty="0" smtClean="0"/>
              <a:t> a </a:t>
            </a:r>
            <a:r>
              <a:rPr lang="en-US" dirty="0" err="1" smtClean="0"/>
              <a:t>teologia</a:t>
            </a:r>
            <a:r>
              <a:rPr lang="en-US" dirty="0" smtClean="0"/>
              <a:t> do </a:t>
            </a:r>
            <a:r>
              <a:rPr lang="en-US" dirty="0" err="1" smtClean="0"/>
              <a:t>laicato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Veio</a:t>
            </a:r>
            <a:r>
              <a:rPr lang="en-US" dirty="0" smtClean="0"/>
              <a:t> o </a:t>
            </a:r>
            <a:r>
              <a:rPr lang="en-US" dirty="0" err="1" smtClean="0"/>
              <a:t>Concílio</a:t>
            </a:r>
            <a:r>
              <a:rPr lang="en-US" dirty="0" smtClean="0"/>
              <a:t> </a:t>
            </a:r>
            <a:r>
              <a:rPr lang="en-US" dirty="0" err="1" smtClean="0"/>
              <a:t>Vaticano</a:t>
            </a:r>
            <a:r>
              <a:rPr lang="en-US" dirty="0" smtClean="0"/>
              <a:t> II com </a:t>
            </a:r>
            <a:r>
              <a:rPr lang="en-US" dirty="0" err="1" smtClean="0"/>
              <a:t>novas</a:t>
            </a:r>
            <a:r>
              <a:rPr lang="en-US" dirty="0" smtClean="0"/>
              <a:t> </a:t>
            </a:r>
            <a:r>
              <a:rPr lang="en-US" dirty="0" err="1" smtClean="0"/>
              <a:t>propostas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CEB’s </a:t>
            </a:r>
            <a:r>
              <a:rPr lang="en-US" dirty="0" err="1" smtClean="0"/>
              <a:t>em</a:t>
            </a:r>
            <a:r>
              <a:rPr lang="en-US" dirty="0" smtClean="0"/>
              <a:t> 1960</a:t>
            </a:r>
          </a:p>
          <a:p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bíblicos</a:t>
            </a:r>
            <a:r>
              <a:rPr lang="en-US" dirty="0" smtClean="0"/>
              <a:t> – CEBI - CBV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8658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Presença</a:t>
            </a:r>
            <a:r>
              <a:rPr lang="en-US" dirty="0" smtClean="0"/>
              <a:t> dos </a:t>
            </a:r>
            <a:r>
              <a:rPr lang="en-US" dirty="0" err="1" smtClean="0"/>
              <a:t>Leigos</a:t>
            </a:r>
            <a:r>
              <a:rPr lang="en-US" dirty="0" smtClean="0"/>
              <a:t> e </a:t>
            </a:r>
            <a:r>
              <a:rPr lang="en-US" dirty="0" err="1" smtClean="0"/>
              <a:t>Leigas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Comissão</a:t>
            </a:r>
            <a:r>
              <a:rPr lang="en-US" dirty="0" smtClean="0"/>
              <a:t> </a:t>
            </a:r>
            <a:r>
              <a:rPr lang="en-US" dirty="0" err="1" smtClean="0"/>
              <a:t>Brasileira</a:t>
            </a:r>
            <a:r>
              <a:rPr lang="en-US" dirty="0" smtClean="0"/>
              <a:t> </a:t>
            </a:r>
            <a:r>
              <a:rPr lang="en-US" dirty="0" err="1" smtClean="0"/>
              <a:t>Justiça</a:t>
            </a:r>
            <a:r>
              <a:rPr lang="en-US" dirty="0" smtClean="0"/>
              <a:t> e Paz – CBJP</a:t>
            </a:r>
          </a:p>
          <a:p>
            <a:r>
              <a:rPr lang="en-US" dirty="0" err="1" smtClean="0"/>
              <a:t>Conselho</a:t>
            </a:r>
            <a:r>
              <a:rPr lang="en-US" dirty="0" smtClean="0"/>
              <a:t> </a:t>
            </a:r>
            <a:r>
              <a:rPr lang="en-US" dirty="0" err="1" smtClean="0"/>
              <a:t>Indigenista</a:t>
            </a:r>
            <a:r>
              <a:rPr lang="en-US" dirty="0" smtClean="0"/>
              <a:t> </a:t>
            </a:r>
            <a:r>
              <a:rPr lang="en-US" dirty="0" err="1" smtClean="0"/>
              <a:t>Missionário</a:t>
            </a:r>
            <a:r>
              <a:rPr lang="en-US" dirty="0" smtClean="0"/>
              <a:t> – CIMI</a:t>
            </a:r>
          </a:p>
          <a:p>
            <a:r>
              <a:rPr lang="en-US" dirty="0" err="1" smtClean="0"/>
              <a:t>Comissão</a:t>
            </a:r>
            <a:r>
              <a:rPr lang="en-US" dirty="0" smtClean="0"/>
              <a:t> Pastoral da Terra -  CPT</a:t>
            </a:r>
          </a:p>
          <a:p>
            <a:r>
              <a:rPr lang="en-US" dirty="0" err="1" smtClean="0"/>
              <a:t>Comissão</a:t>
            </a:r>
            <a:r>
              <a:rPr lang="en-US" dirty="0" smtClean="0"/>
              <a:t> Pastoral </a:t>
            </a:r>
            <a:r>
              <a:rPr lang="en-US" dirty="0" err="1" smtClean="0"/>
              <a:t>Operária</a:t>
            </a:r>
            <a:r>
              <a:rPr lang="en-US" dirty="0" smtClean="0"/>
              <a:t> – CPO</a:t>
            </a:r>
          </a:p>
          <a:p>
            <a:r>
              <a:rPr lang="en-US" dirty="0" err="1" smtClean="0"/>
              <a:t>Instituto</a:t>
            </a:r>
            <a:r>
              <a:rPr lang="en-US" dirty="0" smtClean="0"/>
              <a:t> </a:t>
            </a:r>
            <a:r>
              <a:rPr lang="en-US" dirty="0" err="1" smtClean="0"/>
              <a:t>Brasileiro</a:t>
            </a:r>
            <a:r>
              <a:rPr lang="en-US" dirty="0" smtClean="0"/>
              <a:t> de </a:t>
            </a:r>
            <a:r>
              <a:rPr lang="en-US" dirty="0" err="1" smtClean="0"/>
              <a:t>Desenvolvimento</a:t>
            </a:r>
            <a:r>
              <a:rPr lang="en-US" dirty="0" smtClean="0"/>
              <a:t> IBRADES</a:t>
            </a:r>
          </a:p>
          <a:p>
            <a:r>
              <a:rPr lang="en-US" dirty="0" smtClean="0"/>
              <a:t>Centro </a:t>
            </a:r>
            <a:r>
              <a:rPr lang="en-US" dirty="0" err="1" smtClean="0"/>
              <a:t>Nacional</a:t>
            </a:r>
            <a:r>
              <a:rPr lang="en-US" dirty="0" smtClean="0"/>
              <a:t> de </a:t>
            </a:r>
            <a:r>
              <a:rPr lang="en-US" dirty="0" err="1" smtClean="0"/>
              <a:t>fé</a:t>
            </a:r>
            <a:r>
              <a:rPr lang="en-US" dirty="0" smtClean="0"/>
              <a:t> e </a:t>
            </a:r>
            <a:r>
              <a:rPr lang="en-US" dirty="0" err="1" smtClean="0"/>
              <a:t>Política</a:t>
            </a:r>
            <a:r>
              <a:rPr lang="en-US" dirty="0" smtClean="0"/>
              <a:t> D. Elder CEFEP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837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115212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4700" dirty="0" smtClean="0">
                <a:solidFill>
                  <a:schemeClr val="bg1"/>
                </a:solidFill>
              </a:rPr>
              <a:t>Comissão Especial </a:t>
            </a:r>
            <a:r>
              <a:rPr lang="pt-BR" sz="4700" dirty="0">
                <a:solidFill>
                  <a:schemeClr val="bg1"/>
                </a:solidFill>
              </a:rPr>
              <a:t>para o Ano do Laicato</a:t>
            </a:r>
            <a:r>
              <a:rPr lang="pt-BR" sz="4700" dirty="0"/>
              <a:t/>
            </a:r>
            <a:br>
              <a:rPr lang="pt-BR" sz="4700" dirty="0"/>
            </a:br>
            <a:endParaRPr lang="pt-BR" sz="4700" dirty="0"/>
          </a:p>
        </p:txBody>
      </p:sp>
      <p:sp>
        <p:nvSpPr>
          <p:cNvPr id="3" name="Retângulo 2"/>
          <p:cNvSpPr/>
          <p:nvPr/>
        </p:nvSpPr>
        <p:spPr>
          <a:xfrm>
            <a:off x="457200" y="1412776"/>
            <a:ext cx="8507288" cy="52565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Bispos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Dom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Severino </a:t>
            </a:r>
            <a:r>
              <a:rPr lang="pt-BR" sz="2400" dirty="0" err="1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Clasen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– Presidente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Dom Orlando Brandes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Dom Pedro Conti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Dom Roberto Francisco  </a:t>
            </a:r>
            <a:r>
              <a:rPr lang="pt-BR" sz="2400" dirty="0" err="1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Ferrería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Paz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Dom José Reginaldo </a:t>
            </a:r>
            <a:r>
              <a:rPr lang="pt-BR" sz="2400" dirty="0" err="1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Andrietta</a:t>
            </a:r>
            <a:endParaRPr lang="pt-BR" sz="2400" dirty="0" smtClean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pt-BR" sz="2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pt-BR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Assessores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err="1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Profª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t-BR" sz="2400" dirty="0" err="1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Marilza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Lopes </a:t>
            </a:r>
            <a:r>
              <a:rPr lang="pt-BR" sz="2400" dirty="0" err="1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Schuina</a:t>
            </a:r>
            <a:endParaRPr lang="pt-BR" sz="2400" dirty="0" smtClean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Sônia Gomes de Oliveira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Ivone </a:t>
            </a:r>
            <a:r>
              <a:rPr lang="pt-BR" sz="240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Bortolato</a:t>
            </a:r>
            <a:endParaRPr lang="pt-BR" sz="2400" dirty="0" smtClean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Laudelino Augusto Santos Azevedo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Daniel  </a:t>
            </a:r>
            <a:r>
              <a:rPr lang="pt-BR" sz="2400" dirty="0" err="1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Seidel</a:t>
            </a:r>
            <a:endParaRPr lang="pt-BR" sz="2400" dirty="0" smtClean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pt-BR" sz="2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Olhos, Plano De Fundo, Engraçado, Emoç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1043608" y="764704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latin typeface="Britannic Bold" pitchFamily="34" charset="0"/>
              </a:rPr>
              <a:t>Algumas questões para avaliar</a:t>
            </a:r>
            <a:endParaRPr lang="pt-BR" sz="3600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sultado de imagem para porta estreita para o ceu"/>
          <p:cNvPicPr>
            <a:picLocks noChangeAspect="1" noChangeArrowheads="1"/>
          </p:cNvPicPr>
          <p:nvPr/>
        </p:nvPicPr>
        <p:blipFill>
          <a:blip r:embed="rId2"/>
          <a:srcRect l="2290" t="260" r="38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4397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esultado de imagem para ceu e infer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2933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0.gstatic.com/images?q=tbn:ANd9GcTvZXVes0zgY2t6_Qbg3AGcQldZfPKt5Hi6h3_6EwPRpJ5hGp6j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3293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500034" y="671691"/>
            <a:ext cx="814393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1941"/>
            </a:pPr>
            <a:r>
              <a:rPr lang="pt-BR" dirty="0" smtClean="0">
                <a:latin typeface="Arial Black" pitchFamily="34" charset="0"/>
              </a:rPr>
              <a:t>- morre o Cardeal Leme</a:t>
            </a:r>
          </a:p>
          <a:p>
            <a:pPr marL="342900" indent="-342900">
              <a:buAutoNum type="arabicPlain" startAt="1941"/>
            </a:pPr>
            <a:endParaRPr lang="pt-BR" dirty="0" smtClean="0">
              <a:latin typeface="Arial Black" pitchFamily="34" charset="0"/>
            </a:endParaRPr>
          </a:p>
          <a:p>
            <a:pPr marL="342900" indent="-342900"/>
            <a:r>
              <a:rPr lang="pt-BR" dirty="0" smtClean="0">
                <a:latin typeface="Arial Black" pitchFamily="34" charset="0"/>
              </a:rPr>
              <a:t>1948 – cria-se a JOC – Juventude Operária Católica</a:t>
            </a:r>
          </a:p>
          <a:p>
            <a:pPr marL="342900" indent="-342900"/>
            <a:endParaRPr lang="pt-BR" dirty="0" smtClean="0">
              <a:latin typeface="Arial Black" pitchFamily="34" charset="0"/>
            </a:endParaRPr>
          </a:p>
          <a:p>
            <a:pPr marL="342900" indent="-342900"/>
            <a:r>
              <a:rPr lang="pt-BR" dirty="0" smtClean="0">
                <a:latin typeface="Arial Black" pitchFamily="34" charset="0"/>
              </a:rPr>
              <a:t>1950 – Congresso  D. Helder Câmara</a:t>
            </a:r>
          </a:p>
          <a:p>
            <a:pPr marL="342900" indent="-342900"/>
            <a:endParaRPr lang="pt-BR" dirty="0" smtClean="0">
              <a:latin typeface="Arial Black" pitchFamily="34" charset="0"/>
            </a:endParaRPr>
          </a:p>
          <a:p>
            <a:pPr marL="342900" indent="-342900"/>
            <a:r>
              <a:rPr lang="pt-BR" dirty="0" smtClean="0">
                <a:latin typeface="Arial Black" pitchFamily="34" charset="0"/>
              </a:rPr>
              <a:t>1952 – Criação da CNBB</a:t>
            </a:r>
          </a:p>
          <a:p>
            <a:pPr marL="342900" indent="-342900"/>
            <a:endParaRPr lang="pt-BR" dirty="0" smtClean="0">
              <a:latin typeface="Arial Black" pitchFamily="34" charset="0"/>
            </a:endParaRPr>
          </a:p>
          <a:p>
            <a:pPr marL="342900" indent="-342900"/>
            <a:r>
              <a:rPr lang="pt-BR" dirty="0" smtClean="0">
                <a:latin typeface="Arial Black" pitchFamily="34" charset="0"/>
              </a:rPr>
              <a:t>1954- a JOC liderou a maior greve da Diocese de Santo André</a:t>
            </a:r>
          </a:p>
          <a:p>
            <a:pPr marL="342900" indent="-342900"/>
            <a:endParaRPr lang="pt-BR" dirty="0" smtClean="0">
              <a:latin typeface="Arial Black" pitchFamily="34" charset="0"/>
            </a:endParaRPr>
          </a:p>
          <a:p>
            <a:pPr marL="342900" indent="-342900"/>
            <a:r>
              <a:rPr lang="pt-BR" dirty="0" smtClean="0">
                <a:latin typeface="Arial Black" pitchFamily="34" charset="0"/>
              </a:rPr>
              <a:t>1952- Movimento por um mundo melhor</a:t>
            </a:r>
          </a:p>
          <a:p>
            <a:pPr marL="342900" indent="-342900"/>
            <a:endParaRPr lang="pt-BR" dirty="0" smtClean="0">
              <a:latin typeface="Arial Black" pitchFamily="34" charset="0"/>
            </a:endParaRPr>
          </a:p>
          <a:p>
            <a:pPr marL="342900" indent="-342900"/>
            <a:r>
              <a:rPr lang="pt-BR" dirty="0" smtClean="0">
                <a:latin typeface="Arial Black" pitchFamily="34" charset="0"/>
              </a:rPr>
              <a:t>1952- experiências de pequenas comunidades em Barra do Piraí – catecismo popular</a:t>
            </a:r>
          </a:p>
          <a:p>
            <a:pPr marL="342900" indent="-342900"/>
            <a:endParaRPr lang="pt-BR" dirty="0" smtClean="0">
              <a:latin typeface="Arial Black" pitchFamily="34" charset="0"/>
            </a:endParaRPr>
          </a:p>
          <a:p>
            <a:r>
              <a:rPr lang="pt-BR" dirty="0" smtClean="0">
                <a:latin typeface="Arial Black" pitchFamily="34" charset="0"/>
              </a:rPr>
              <a:t>1956 – engajamento da Igreja na Operação SUDENE (</a:t>
            </a:r>
            <a:r>
              <a:rPr lang="pt-BR" dirty="0" err="1" smtClean="0">
                <a:latin typeface="Arial Black" pitchFamily="34" charset="0"/>
              </a:rPr>
              <a:t>Superintendencia</a:t>
            </a:r>
            <a:r>
              <a:rPr lang="pt-BR" dirty="0" smtClean="0">
                <a:latin typeface="Arial Black" pitchFamily="34" charset="0"/>
              </a:rPr>
              <a:t> do Desenvolvimento do Nordeste)</a:t>
            </a:r>
          </a:p>
          <a:p>
            <a:r>
              <a:rPr lang="pt-BR" b="1" dirty="0" smtClean="0">
                <a:latin typeface="Arial Black" pitchFamily="34" charset="0"/>
              </a:rPr>
              <a:t> </a:t>
            </a:r>
          </a:p>
          <a:p>
            <a:r>
              <a:rPr lang="pt-BR" b="1" dirty="0" smtClean="0">
                <a:latin typeface="Arial Black" pitchFamily="34" charset="0"/>
              </a:rPr>
              <a:t>1960 – </a:t>
            </a:r>
            <a:r>
              <a:rPr lang="pt-BR" dirty="0" smtClean="0">
                <a:latin typeface="Arial Black" pitchFamily="34" charset="0"/>
              </a:rPr>
              <a:t>Primeiro estatuto sobre a reforma agrária no governo de João Goulart </a:t>
            </a:r>
          </a:p>
          <a:p>
            <a:r>
              <a:rPr lang="pt-BR" b="1" dirty="0" smtClean="0">
                <a:latin typeface="Arial Black" pitchFamily="34" charset="0"/>
              </a:rPr>
              <a:t> </a:t>
            </a:r>
            <a:endParaRPr lang="pt-BR" dirty="0" smtClean="0">
              <a:latin typeface="Arial Black" pitchFamily="34" charset="0"/>
            </a:endParaRPr>
          </a:p>
          <a:p>
            <a:pPr marL="342900" indent="-342900"/>
            <a:endParaRPr lang="pt-BR" dirty="0" smtClean="0">
              <a:latin typeface="Arial Black" pitchFamily="34" charset="0"/>
            </a:endParaRPr>
          </a:p>
          <a:p>
            <a:pPr marL="342900" indent="-342900"/>
            <a:endParaRPr lang="pt-BR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005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14282" y="285728"/>
            <a:ext cx="864399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Arial Black" pitchFamily="34" charset="0"/>
              </a:rPr>
              <a:t>1960 a 1962 – a Igreja lança seu Plano de Emergência - pastoral</a:t>
            </a:r>
          </a:p>
          <a:p>
            <a:r>
              <a:rPr lang="pt-BR" sz="1600" b="1" dirty="0" smtClean="0">
                <a:latin typeface="Arial Black" pitchFamily="34" charset="0"/>
              </a:rPr>
              <a:t>		e que em1970 se torna Plano de Pastoral de Conjunto; </a:t>
            </a:r>
          </a:p>
          <a:p>
            <a:endParaRPr lang="pt-BR" sz="1600" b="1" dirty="0" smtClean="0">
              <a:latin typeface="Arial Black" pitchFamily="34" charset="0"/>
            </a:endParaRPr>
          </a:p>
          <a:p>
            <a:pPr marL="342900" indent="-342900">
              <a:buAutoNum type="arabicPlain" startAt="1960"/>
            </a:pPr>
            <a:r>
              <a:rPr lang="pt-BR" sz="1600" b="1" dirty="0" smtClean="0">
                <a:latin typeface="Arial Black" pitchFamily="34" charset="0"/>
              </a:rPr>
              <a:t>                  Cria-se a TFP – Tradição , família e Propriedade –</a:t>
            </a:r>
          </a:p>
          <a:p>
            <a:pPr marL="342900" indent="-342900">
              <a:buAutoNum type="arabicPlain" startAt="1960"/>
            </a:pPr>
            <a:endParaRPr lang="pt-BR" sz="1600" b="1" dirty="0" smtClean="0">
              <a:latin typeface="Arial Black" pitchFamily="34" charset="0"/>
            </a:endParaRPr>
          </a:p>
          <a:p>
            <a:r>
              <a:rPr lang="pt-BR" sz="1600" b="1" dirty="0" smtClean="0">
                <a:latin typeface="Arial Black" pitchFamily="34" charset="0"/>
              </a:rPr>
              <a:t>1961 -              MEB – Movimento de Educação de Base, em plano nacional, 	           exigência da educação do povo, da evangelização mesma. </a:t>
            </a:r>
          </a:p>
          <a:p>
            <a:endParaRPr lang="pt-BR" sz="1600" b="1" dirty="0" smtClean="0">
              <a:latin typeface="Arial Black" pitchFamily="34" charset="0"/>
            </a:endParaRPr>
          </a:p>
          <a:p>
            <a:r>
              <a:rPr lang="pt-BR" sz="1600" b="1" dirty="0" smtClean="0">
                <a:latin typeface="Arial Black" pitchFamily="34" charset="0"/>
              </a:rPr>
              <a:t>1961-               Janio Quadros renuncia à presidência - Movimento de Natal –	           ( D. Eugênio Sales)  centro propulsor da pastoral nordestina. </a:t>
            </a:r>
          </a:p>
          <a:p>
            <a:endParaRPr lang="pt-BR" sz="1600" b="1" dirty="0" smtClean="0">
              <a:latin typeface="Arial Black" pitchFamily="34" charset="0"/>
            </a:endParaRPr>
          </a:p>
          <a:p>
            <a:r>
              <a:rPr lang="pt-BR" sz="1600" b="1" dirty="0" smtClean="0">
                <a:latin typeface="Arial Black" pitchFamily="34" charset="0"/>
              </a:rPr>
              <a:t>1962-               Campanha da Fraternidade e sindicatos rurais </a:t>
            </a:r>
          </a:p>
          <a:p>
            <a:endParaRPr lang="pt-BR" sz="1600" b="1" dirty="0" smtClean="0">
              <a:latin typeface="Arial Black" pitchFamily="34" charset="0"/>
            </a:endParaRPr>
          </a:p>
          <a:p>
            <a:r>
              <a:rPr lang="pt-BR" sz="1600" b="1" dirty="0" smtClean="0">
                <a:latin typeface="Arial Black" pitchFamily="34" charset="0"/>
              </a:rPr>
              <a:t>1962-	           </a:t>
            </a:r>
            <a:r>
              <a:rPr lang="pt-BR" sz="1600" b="1" dirty="0" err="1" smtClean="0">
                <a:latin typeface="Arial Black" pitchFamily="34" charset="0"/>
              </a:rPr>
              <a:t>Inícío</a:t>
            </a:r>
            <a:r>
              <a:rPr lang="pt-BR" sz="1600" b="1" dirty="0" smtClean="0">
                <a:latin typeface="Arial Black" pitchFamily="34" charset="0"/>
              </a:rPr>
              <a:t> do Concílio Vaticano II</a:t>
            </a:r>
          </a:p>
          <a:p>
            <a:r>
              <a:rPr lang="pt-BR" sz="1600" b="1" dirty="0" smtClean="0">
                <a:latin typeface="Arial Black" pitchFamily="34" charset="0"/>
              </a:rPr>
              <a:t> </a:t>
            </a:r>
          </a:p>
          <a:p>
            <a:r>
              <a:rPr lang="pt-BR" sz="1600" b="1" dirty="0" smtClean="0">
                <a:latin typeface="Arial Black" pitchFamily="34" charset="0"/>
              </a:rPr>
              <a:t>1963- 	         Estados Unidos pela CIA manda pra o Brasil o Padre Peyton, fundador da  Cruzada do Rosário em família para  pregar contra o comunismo benção de   Kennedy preparando assim o golpe militar. Ele também participou da   marcha da família com Deus pela liberdade. </a:t>
            </a:r>
          </a:p>
          <a:p>
            <a:endParaRPr lang="pt-BR" sz="1600" b="1" dirty="0" smtClean="0">
              <a:latin typeface="Arial Black" pitchFamily="34" charset="0"/>
            </a:endParaRPr>
          </a:p>
          <a:p>
            <a:r>
              <a:rPr lang="pt-BR" sz="1600" b="1" dirty="0" smtClean="0">
                <a:latin typeface="Arial Black" pitchFamily="34" charset="0"/>
              </a:rPr>
              <a:t>03- 1964 –        Deposto João Goulart,.</a:t>
            </a:r>
          </a:p>
          <a:p>
            <a:endParaRPr lang="pt-BR" sz="1600" b="1" dirty="0" smtClean="0">
              <a:latin typeface="Arial Black" pitchFamily="34" charset="0"/>
            </a:endParaRPr>
          </a:p>
          <a:p>
            <a:r>
              <a:rPr lang="pt-BR" sz="1600" b="1" dirty="0" smtClean="0">
                <a:latin typeface="Arial Black" pitchFamily="34" charset="0"/>
              </a:rPr>
              <a:t>03- 1964           Golpe pelos militares.</a:t>
            </a:r>
          </a:p>
          <a:p>
            <a:r>
              <a:rPr lang="pt-BR" sz="1600" b="1" dirty="0" smtClean="0">
                <a:latin typeface="Arial Black" pitchFamily="34" charset="0"/>
              </a:rPr>
              <a:t>–</a:t>
            </a:r>
          </a:p>
          <a:p>
            <a:r>
              <a:rPr lang="pt-BR" sz="1600" b="1" dirty="0" smtClean="0">
                <a:latin typeface="Arial Black" pitchFamily="34" charset="0"/>
              </a:rPr>
              <a:t>1968-                Extingue-se a Ação Católica Especializada no Brasil</a:t>
            </a:r>
          </a:p>
          <a:p>
            <a:pPr marL="342900" indent="-342900"/>
            <a:endParaRPr lang="pt-BR" sz="1600" b="1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47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3CBD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179388" y="404813"/>
            <a:ext cx="8496300" cy="21097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>
                <a:latin typeface="Arial Black" pitchFamily="34" charset="0"/>
              </a:rPr>
              <a:t>Ressurgem com força os leigos dos movimentos.</a:t>
            </a:r>
          </a:p>
          <a:p>
            <a:pPr algn="ctr"/>
            <a:r>
              <a:rPr lang="pt-BR" sz="2400" b="1" dirty="0">
                <a:latin typeface="Arial Black" pitchFamily="34" charset="0"/>
              </a:rPr>
              <a:t>E com a Teologia da Libertação os leigos e leigas das CEBS, fermento vivo da vocação laical num jeito novo de ser Igreja</a:t>
            </a:r>
          </a:p>
          <a:p>
            <a:pPr algn="ctr">
              <a:spcBef>
                <a:spcPct val="50000"/>
              </a:spcBef>
            </a:pPr>
            <a:endParaRPr lang="pt-BR" sz="2400" b="1" dirty="0">
              <a:latin typeface="Arial Black" pitchFamily="34" charset="0"/>
            </a:endParaRPr>
          </a:p>
        </p:txBody>
      </p:sp>
      <p:pic>
        <p:nvPicPr>
          <p:cNvPr id="36868" name="Picture 6" descr="Caminhada%20com%20faixa%20na%20Romaria%20em%20Aparecida%20-%20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708275"/>
            <a:ext cx="820896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2381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CNLB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maio</a:t>
            </a:r>
            <a:r>
              <a:rPr lang="en-US" dirty="0" smtClean="0"/>
              <a:t> de 1970 – CNL – </a:t>
            </a:r>
            <a:r>
              <a:rPr lang="en-US" dirty="0" err="1" smtClean="0"/>
              <a:t>hoje</a:t>
            </a:r>
            <a:r>
              <a:rPr lang="en-US" dirty="0" smtClean="0"/>
              <a:t> CNLB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em</a:t>
            </a:r>
            <a:r>
              <a:rPr lang="en-US" dirty="0" smtClean="0"/>
              <a:t> 1999 a CNBB </a:t>
            </a:r>
            <a:r>
              <a:rPr lang="en-US" dirty="0" err="1" smtClean="0"/>
              <a:t>aprovou</a:t>
            </a:r>
            <a:r>
              <a:rPr lang="en-US" dirty="0" smtClean="0"/>
              <a:t> o </a:t>
            </a:r>
            <a:r>
              <a:rPr lang="en-US" dirty="0" err="1" smtClean="0"/>
              <a:t>documento</a:t>
            </a:r>
            <a:r>
              <a:rPr lang="en-US" dirty="0" smtClean="0"/>
              <a:t> 62 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dirty="0" err="1" smtClean="0"/>
              <a:t>Ministério</a:t>
            </a:r>
            <a:r>
              <a:rPr lang="en-US" dirty="0" smtClean="0"/>
              <a:t> dos </a:t>
            </a:r>
            <a:r>
              <a:rPr lang="en-US" dirty="0" err="1" smtClean="0"/>
              <a:t>Cristãos</a:t>
            </a:r>
            <a:r>
              <a:rPr lang="en-US" dirty="0" smtClean="0"/>
              <a:t> </a:t>
            </a:r>
            <a:r>
              <a:rPr lang="en-US" dirty="0" err="1" smtClean="0"/>
              <a:t>Leigos</a:t>
            </a:r>
            <a:r>
              <a:rPr lang="en-US" dirty="0" smtClean="0"/>
              <a:t> e </a:t>
            </a:r>
            <a:r>
              <a:rPr lang="en-US" dirty="0" err="1" smtClean="0"/>
              <a:t>Leigas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em</a:t>
            </a:r>
            <a:r>
              <a:rPr lang="en-US" dirty="0" smtClean="0"/>
              <a:t> 2004 , a CNBB </a:t>
            </a:r>
            <a:r>
              <a:rPr lang="en-US" dirty="0" err="1" smtClean="0"/>
              <a:t>aprovou</a:t>
            </a:r>
            <a:r>
              <a:rPr lang="en-US" dirty="0" smtClean="0"/>
              <a:t> novo </a:t>
            </a:r>
            <a:r>
              <a:rPr lang="en-US" dirty="0" err="1" smtClean="0"/>
              <a:t>estatudo</a:t>
            </a:r>
            <a:r>
              <a:rPr lang="en-US" dirty="0" smtClean="0"/>
              <a:t> do CNLB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associação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r>
              <a:rPr lang="en-US" dirty="0" smtClean="0"/>
              <a:t> de </a:t>
            </a:r>
            <a:r>
              <a:rPr lang="en-US" dirty="0" err="1" smtClean="0"/>
              <a:t>fiéis</a:t>
            </a:r>
            <a:r>
              <a:rPr lang="en-US" dirty="0" smtClean="0"/>
              <a:t>, </a:t>
            </a:r>
            <a:r>
              <a:rPr lang="en-US" dirty="0" err="1" smtClean="0"/>
              <a:t>estimulando</a:t>
            </a:r>
            <a:r>
              <a:rPr lang="en-US" dirty="0" smtClean="0"/>
              <a:t> a </a:t>
            </a:r>
            <a:r>
              <a:rPr lang="en-US" dirty="0" err="1" smtClean="0"/>
              <a:t>todos</a:t>
            </a:r>
            <a:r>
              <a:rPr lang="en-US" dirty="0" smtClean="0"/>
              <a:t> e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participação</a:t>
            </a:r>
            <a:r>
              <a:rPr lang="en-US" dirty="0" smtClean="0"/>
              <a:t> </a:t>
            </a:r>
            <a:r>
              <a:rPr lang="en-US" dirty="0" err="1" smtClean="0"/>
              <a:t>interna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igreja</a:t>
            </a:r>
            <a:r>
              <a:rPr lang="en-US" dirty="0" smtClean="0"/>
              <a:t> e no </a:t>
            </a:r>
            <a:r>
              <a:rPr lang="en-US" dirty="0" err="1" smtClean="0"/>
              <a:t>mundo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134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FORMAÇÃO LAICAL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a </a:t>
            </a:r>
            <a:r>
              <a:rPr lang="en-US" dirty="0" err="1" smtClean="0"/>
              <a:t>comunidades</a:t>
            </a:r>
            <a:r>
              <a:rPr lang="en-US" dirty="0" smtClean="0"/>
              <a:t> </a:t>
            </a:r>
            <a:r>
              <a:rPr lang="en-US" dirty="0" err="1" smtClean="0"/>
              <a:t>eclesiais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primeiros</a:t>
            </a:r>
            <a:r>
              <a:rPr lang="en-US" dirty="0" smtClean="0"/>
              <a:t> </a:t>
            </a:r>
            <a:r>
              <a:rPr lang="en-US" dirty="0" err="1" smtClean="0"/>
              <a:t>responsáveis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   :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ramos</a:t>
            </a:r>
            <a:r>
              <a:rPr lang="en-US" dirty="0" smtClean="0"/>
              <a:t> da </a:t>
            </a:r>
            <a:r>
              <a:rPr lang="en-US" dirty="0" err="1" smtClean="0"/>
              <a:t>videira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: </a:t>
            </a:r>
            <a:r>
              <a:rPr lang="en-US" dirty="0" err="1" smtClean="0"/>
              <a:t>peregrinos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busca</a:t>
            </a:r>
            <a:r>
              <a:rPr lang="en-US" dirty="0" smtClean="0"/>
              <a:t> do </a:t>
            </a:r>
            <a:r>
              <a:rPr lang="en-US" dirty="0" err="1" smtClean="0"/>
              <a:t>Reino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: </a:t>
            </a:r>
            <a:r>
              <a:rPr lang="en-US" dirty="0" err="1" smtClean="0"/>
              <a:t>educação</a:t>
            </a:r>
            <a:r>
              <a:rPr lang="en-US" dirty="0" smtClean="0"/>
              <a:t> </a:t>
            </a:r>
            <a:r>
              <a:rPr lang="en-US" dirty="0" err="1" smtClean="0"/>
              <a:t>permanente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fé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: </a:t>
            </a:r>
            <a:r>
              <a:rPr lang="en-US" dirty="0" err="1" smtClean="0"/>
              <a:t>viver</a:t>
            </a:r>
            <a:r>
              <a:rPr lang="en-US" dirty="0" smtClean="0"/>
              <a:t> o </a:t>
            </a:r>
            <a:r>
              <a:rPr lang="en-US" dirty="0" err="1" smtClean="0"/>
              <a:t>seguimento</a:t>
            </a:r>
            <a:r>
              <a:rPr lang="en-US" dirty="0" smtClean="0"/>
              <a:t> de Jesus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: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cristão</a:t>
            </a:r>
            <a:r>
              <a:rPr lang="en-US" dirty="0" smtClean="0"/>
              <a:t> </a:t>
            </a:r>
            <a:r>
              <a:rPr lang="en-US" dirty="0" err="1" smtClean="0"/>
              <a:t>hoje</a:t>
            </a:r>
            <a:r>
              <a:rPr lang="en-US" dirty="0" smtClean="0"/>
              <a:t> no </a:t>
            </a:r>
            <a:r>
              <a:rPr lang="en-US" dirty="0" err="1" smtClean="0"/>
              <a:t>Brasil</a:t>
            </a:r>
            <a:r>
              <a:rPr lang="en-US" dirty="0" smtClean="0"/>
              <a:t> e no </a:t>
            </a:r>
            <a:r>
              <a:rPr lang="en-US" dirty="0" err="1" smtClean="0"/>
              <a:t>mundo</a:t>
            </a:r>
            <a:r>
              <a:rPr lang="en-US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7888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FORMAÇÃO LAICAL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Formação</a:t>
            </a:r>
            <a:r>
              <a:rPr lang="en-US" dirty="0" smtClean="0"/>
              <a:t> </a:t>
            </a:r>
            <a:r>
              <a:rPr lang="en-US" dirty="0" err="1" smtClean="0"/>
              <a:t>bíblica</a:t>
            </a:r>
            <a:r>
              <a:rPr lang="en-US" dirty="0" smtClean="0"/>
              <a:t>, </a:t>
            </a:r>
            <a:r>
              <a:rPr lang="en-US" dirty="0" err="1" smtClean="0"/>
              <a:t>catequética</a:t>
            </a:r>
            <a:r>
              <a:rPr lang="en-US" dirty="0" smtClean="0"/>
              <a:t>, </a:t>
            </a:r>
            <a:r>
              <a:rPr lang="en-US" dirty="0" err="1" smtClean="0"/>
              <a:t>litúrgica</a:t>
            </a:r>
            <a:r>
              <a:rPr lang="en-US" dirty="0" smtClean="0"/>
              <a:t>, moral e </a:t>
            </a:r>
            <a:r>
              <a:rPr lang="en-US" dirty="0" err="1" smtClean="0"/>
              <a:t>espíritual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base de </a:t>
            </a:r>
            <a:r>
              <a:rPr lang="en-US" dirty="0" err="1" smtClean="0"/>
              <a:t>toda</a:t>
            </a:r>
            <a:r>
              <a:rPr lang="en-US" dirty="0" smtClean="0"/>
              <a:t> </a:t>
            </a:r>
            <a:r>
              <a:rPr lang="en-US" dirty="0" err="1" smtClean="0"/>
              <a:t>formação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Missionários</a:t>
            </a:r>
            <a:r>
              <a:rPr lang="en-US" dirty="0" smtClean="0"/>
              <a:t> do </a:t>
            </a:r>
            <a:r>
              <a:rPr lang="en-US" dirty="0" err="1" smtClean="0"/>
              <a:t>Reino</a:t>
            </a:r>
            <a:r>
              <a:rPr lang="en-US" dirty="0" smtClean="0"/>
              <a:t> sob a </a:t>
            </a:r>
            <a:r>
              <a:rPr lang="en-US" dirty="0" err="1" smtClean="0"/>
              <a:t>luz</a:t>
            </a:r>
            <a:r>
              <a:rPr lang="en-US" dirty="0" smtClean="0"/>
              <a:t> da DOUTRINA SOCIAL DA IGREJA – RERUM NOVARUM</a:t>
            </a:r>
          </a:p>
          <a:p>
            <a:r>
              <a:rPr lang="en-US" dirty="0" smtClean="0"/>
              <a:t>: </a:t>
            </a:r>
            <a:r>
              <a:rPr lang="en-US" dirty="0" err="1" smtClean="0"/>
              <a:t>dimensão</a:t>
            </a:r>
            <a:r>
              <a:rPr lang="en-US" dirty="0" smtClean="0"/>
              <a:t> </a:t>
            </a:r>
            <a:r>
              <a:rPr lang="en-US" dirty="0" err="1" smtClean="0"/>
              <a:t>comunitária</a:t>
            </a:r>
            <a:endParaRPr lang="en-US" dirty="0" smtClean="0"/>
          </a:p>
          <a:p>
            <a:r>
              <a:rPr lang="en-US" dirty="0" smtClean="0"/>
              <a:t>: </a:t>
            </a:r>
            <a:r>
              <a:rPr lang="en-US" dirty="0" err="1" smtClean="0"/>
              <a:t>opção</a:t>
            </a:r>
            <a:r>
              <a:rPr lang="en-US" dirty="0" smtClean="0"/>
              <a:t> </a:t>
            </a:r>
            <a:r>
              <a:rPr lang="en-US" dirty="0" err="1" smtClean="0"/>
              <a:t>pelos</a:t>
            </a:r>
            <a:r>
              <a:rPr lang="en-US" dirty="0" smtClean="0"/>
              <a:t> </a:t>
            </a:r>
            <a:r>
              <a:rPr lang="en-US" dirty="0" err="1" smtClean="0"/>
              <a:t>pobres</a:t>
            </a:r>
            <a:endParaRPr lang="en-US" dirty="0" smtClean="0"/>
          </a:p>
          <a:p>
            <a:r>
              <a:rPr lang="en-US" dirty="0" smtClean="0"/>
              <a:t>: </a:t>
            </a:r>
            <a:r>
              <a:rPr lang="en-US" dirty="0" err="1" smtClean="0"/>
              <a:t>educação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justiça</a:t>
            </a:r>
            <a:endParaRPr lang="en-US" dirty="0" smtClean="0"/>
          </a:p>
          <a:p>
            <a:r>
              <a:rPr lang="en-US" dirty="0" smtClean="0"/>
              <a:t>: </a:t>
            </a:r>
            <a:r>
              <a:rPr lang="en-US" dirty="0" err="1" smtClean="0"/>
              <a:t>relação</a:t>
            </a:r>
            <a:r>
              <a:rPr lang="en-US" dirty="0" smtClean="0"/>
              <a:t> </a:t>
            </a:r>
            <a:r>
              <a:rPr lang="en-US" dirty="0" err="1" smtClean="0"/>
              <a:t>fé</a:t>
            </a:r>
            <a:r>
              <a:rPr lang="en-US" dirty="0" smtClean="0"/>
              <a:t> e </a:t>
            </a:r>
            <a:r>
              <a:rPr lang="en-US" dirty="0" err="1" smtClean="0"/>
              <a:t>política</a:t>
            </a:r>
            <a:endParaRPr lang="en-US" dirty="0" smtClean="0"/>
          </a:p>
          <a:p>
            <a:r>
              <a:rPr lang="en-US" dirty="0" smtClean="0"/>
              <a:t>: </a:t>
            </a:r>
            <a:r>
              <a:rPr lang="en-US" dirty="0" err="1" smtClean="0"/>
              <a:t>relacionamento</a:t>
            </a:r>
            <a:r>
              <a:rPr lang="en-US" dirty="0" smtClean="0"/>
              <a:t> </a:t>
            </a:r>
            <a:r>
              <a:rPr lang="en-US" dirty="0" err="1" smtClean="0"/>
              <a:t>antropológico</a:t>
            </a:r>
            <a:r>
              <a:rPr lang="en-US" dirty="0" smtClean="0"/>
              <a:t>, </a:t>
            </a:r>
            <a:r>
              <a:rPr lang="en-US" dirty="0" err="1" smtClean="0"/>
              <a:t>sexualidade</a:t>
            </a:r>
            <a:r>
              <a:rPr lang="en-US" dirty="0" smtClean="0"/>
              <a:t> e </a:t>
            </a:r>
            <a:r>
              <a:rPr lang="en-US" dirty="0" err="1" smtClean="0"/>
              <a:t>afetividade</a:t>
            </a:r>
            <a:r>
              <a:rPr lang="en-US" dirty="0" smtClean="0"/>
              <a:t>….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125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6632"/>
            <a:ext cx="8784000" cy="662473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rgbClr val="FF0000"/>
                </a:solidFill>
              </a:rPr>
              <a:t>Tema:</a:t>
            </a:r>
            <a:r>
              <a:rPr lang="pt-BR" dirty="0" smtClean="0"/>
              <a:t> </a:t>
            </a:r>
            <a:r>
              <a:rPr lang="pt-BR" sz="4000" dirty="0" smtClean="0"/>
              <a:t>Cristãos leigos e leigas, sujeitos na “Igreja em saída”, a serviço do Reino.</a:t>
            </a:r>
          </a:p>
          <a:p>
            <a:pPr marL="0" indent="0" algn="just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rgbClr val="FF0000"/>
                </a:solidFill>
              </a:rPr>
              <a:t>Lema</a:t>
            </a:r>
            <a:r>
              <a:rPr lang="pt-BR" dirty="0">
                <a:solidFill>
                  <a:srgbClr val="FF0000"/>
                </a:solidFill>
              </a:rPr>
              <a:t>:</a:t>
            </a:r>
            <a:r>
              <a:rPr lang="pt-BR" dirty="0"/>
              <a:t> </a:t>
            </a:r>
            <a:r>
              <a:rPr lang="pt-BR" sz="4000" dirty="0" smtClean="0"/>
              <a:t>Sal da Terra e Luz do Mundo.</a:t>
            </a:r>
          </a:p>
          <a:p>
            <a:pPr marL="0" indent="0" algn="just">
              <a:buNone/>
            </a:pPr>
            <a:r>
              <a:rPr lang="pt-BR" sz="4000" dirty="0"/>
              <a:t> </a:t>
            </a:r>
            <a:r>
              <a:rPr lang="pt-BR" sz="4000" dirty="0" smtClean="0"/>
              <a:t>                                            </a:t>
            </a:r>
            <a:r>
              <a:rPr lang="pt-BR" sz="2800" dirty="0" smtClean="0"/>
              <a:t>(</a:t>
            </a:r>
            <a:r>
              <a:rPr lang="pt-BR" sz="2800" dirty="0" err="1" smtClean="0"/>
              <a:t>Mt</a:t>
            </a:r>
            <a:r>
              <a:rPr lang="pt-BR" sz="2800" dirty="0" smtClean="0"/>
              <a:t> 5,13 - 14).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Tema e Lema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CAMPOS DE 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FAMÍLIA</a:t>
            </a:r>
            <a:endParaRPr lang="en-US" dirty="0"/>
          </a:p>
          <a:p>
            <a:r>
              <a:rPr lang="en-US" dirty="0" smtClean="0"/>
              <a:t>- </a:t>
            </a:r>
            <a:r>
              <a:rPr lang="en-US" dirty="0" err="1" smtClean="0"/>
              <a:t>transmissão</a:t>
            </a:r>
            <a:r>
              <a:rPr lang="en-US" dirty="0" smtClean="0"/>
              <a:t> da </a:t>
            </a:r>
            <a:r>
              <a:rPr lang="en-US" dirty="0" err="1" smtClean="0"/>
              <a:t>fé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despertar</a:t>
            </a:r>
            <a:r>
              <a:rPr lang="en-US" dirty="0" smtClean="0"/>
              <a:t> </a:t>
            </a:r>
            <a:r>
              <a:rPr lang="en-US" dirty="0" err="1" smtClean="0"/>
              <a:t>consciências</a:t>
            </a:r>
            <a:r>
              <a:rPr lang="en-US" dirty="0" smtClean="0"/>
              <a:t> e </a:t>
            </a:r>
            <a:r>
              <a:rPr lang="en-US" dirty="0" err="1" smtClean="0"/>
              <a:t>sensibilidades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filhos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sejam</a:t>
            </a:r>
            <a:r>
              <a:rPr lang="en-US" dirty="0" smtClean="0"/>
              <a:t> </a:t>
            </a:r>
            <a:r>
              <a:rPr lang="en-US" dirty="0" err="1" smtClean="0"/>
              <a:t>alienados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POLÍTICA</a:t>
            </a:r>
          </a:p>
          <a:p>
            <a:r>
              <a:rPr lang="en-US" dirty="0" smtClean="0"/>
              <a:t>MUDO DO TRABALHO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3695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CAMPOS DE 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CULTURA E EDUCAÇÃO</a:t>
            </a:r>
          </a:p>
          <a:p>
            <a:r>
              <a:rPr lang="en-US" dirty="0" smtClean="0"/>
              <a:t>: </a:t>
            </a:r>
            <a:r>
              <a:rPr lang="en-US" dirty="0" err="1" smtClean="0"/>
              <a:t>nossas</a:t>
            </a:r>
            <a:r>
              <a:rPr lang="en-US" dirty="0" smtClean="0"/>
              <a:t> </a:t>
            </a:r>
            <a:r>
              <a:rPr lang="en-US" dirty="0" err="1" smtClean="0"/>
              <a:t>escolas</a:t>
            </a:r>
            <a:r>
              <a:rPr lang="en-US" dirty="0" smtClean="0"/>
              <a:t>….</a:t>
            </a:r>
          </a:p>
          <a:p>
            <a:endParaRPr lang="en-US" dirty="0" smtClean="0"/>
          </a:p>
          <a:p>
            <a:r>
              <a:rPr lang="en-US" dirty="0" smtClean="0"/>
              <a:t>COMUNICAÇÃO</a:t>
            </a:r>
          </a:p>
          <a:p>
            <a:r>
              <a:rPr lang="en-US" dirty="0" smtClean="0"/>
              <a:t>: </a:t>
            </a:r>
            <a:r>
              <a:rPr lang="en-US" dirty="0" err="1" smtClean="0"/>
              <a:t>televisão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CUIDADO COM NOSSA CASA COMUM</a:t>
            </a:r>
          </a:p>
          <a:p>
            <a:r>
              <a:rPr lang="en-US" dirty="0" smtClean="0"/>
              <a:t>: </a:t>
            </a:r>
            <a:r>
              <a:rPr lang="en-US" dirty="0" err="1" smtClean="0"/>
              <a:t>meio</a:t>
            </a:r>
            <a:r>
              <a:rPr lang="en-US" dirty="0" smtClean="0"/>
              <a:t> </a:t>
            </a:r>
            <a:r>
              <a:rPr lang="en-US" dirty="0" err="1" smtClean="0"/>
              <a:t>ambiente</a:t>
            </a:r>
            <a:r>
              <a:rPr lang="en-US" dirty="0" smtClean="0"/>
              <a:t> (</a:t>
            </a:r>
            <a:r>
              <a:rPr lang="en-US" dirty="0" err="1" smtClean="0"/>
              <a:t>Laudato</a:t>
            </a:r>
            <a:r>
              <a:rPr lang="en-US" dirty="0" smtClean="0"/>
              <a:t> Si)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4706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CNLB - CAMPINAS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Finalidade – articular leigos e leigas de Campinas nos quatro pilares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1) Organização e Articulação;</a:t>
            </a:r>
            <a:br>
              <a:rPr lang="pt-BR" dirty="0"/>
            </a:br>
            <a:r>
              <a:rPr lang="pt-BR" dirty="0"/>
              <a:t>2) Formação;</a:t>
            </a:r>
            <a:br>
              <a:rPr lang="pt-BR" dirty="0"/>
            </a:br>
            <a:r>
              <a:rPr lang="pt-BR" dirty="0"/>
              <a:t>3) Espiritualidade;</a:t>
            </a:r>
            <a:br>
              <a:rPr lang="pt-BR" dirty="0"/>
            </a:br>
            <a:r>
              <a:rPr lang="pt-BR" dirty="0"/>
              <a:t>4) Inserção na Sociedade</a:t>
            </a:r>
          </a:p>
        </p:txBody>
      </p:sp>
    </p:spTree>
    <p:extLst>
      <p:ext uri="{BB962C8B-B14F-4D97-AF65-F5344CB8AC3E}">
        <p14:creationId xmlns:p14="http://schemas.microsoft.com/office/powerpoint/2010/main" val="1190449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CNLB - CAMPINAS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intercâmbio</a:t>
            </a:r>
            <a:r>
              <a:rPr lang="en-US" dirty="0" smtClean="0"/>
              <a:t> de </a:t>
            </a:r>
            <a:r>
              <a:rPr lang="en-US" dirty="0" err="1" smtClean="0"/>
              <a:t>experiências</a:t>
            </a:r>
            <a:r>
              <a:rPr lang="en-US" dirty="0" smtClean="0"/>
              <a:t> </a:t>
            </a:r>
            <a:r>
              <a:rPr lang="en-US" dirty="0" err="1" smtClean="0"/>
              <a:t>diocesanas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representação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Coordena</a:t>
            </a:r>
            <a:r>
              <a:rPr lang="pt-BR" dirty="0" err="1" smtClean="0"/>
              <a:t>ção</a:t>
            </a:r>
            <a:r>
              <a:rPr lang="pt-BR" dirty="0" smtClean="0"/>
              <a:t> Colegiada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diálogo</a:t>
            </a:r>
            <a:r>
              <a:rPr lang="en-US" dirty="0" smtClean="0"/>
              <a:t> com o Pastor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desenvolver</a:t>
            </a:r>
            <a:r>
              <a:rPr lang="en-US" dirty="0" smtClean="0"/>
              <a:t> </a:t>
            </a:r>
            <a:r>
              <a:rPr lang="en-US" dirty="0" err="1" smtClean="0"/>
              <a:t>conciência</a:t>
            </a:r>
            <a:r>
              <a:rPr lang="en-US" dirty="0" smtClean="0"/>
              <a:t> </a:t>
            </a:r>
            <a:r>
              <a:rPr lang="en-US" dirty="0" err="1" smtClean="0"/>
              <a:t>crítica</a:t>
            </a:r>
            <a:r>
              <a:rPr lang="en-US" dirty="0" smtClean="0"/>
              <a:t> e </a:t>
            </a:r>
            <a:r>
              <a:rPr lang="en-US" dirty="0" err="1" smtClean="0"/>
              <a:t>criativa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missão</a:t>
            </a:r>
            <a:r>
              <a:rPr lang="en-US" dirty="0" smtClean="0"/>
              <a:t> e </a:t>
            </a:r>
            <a:r>
              <a:rPr lang="en-US" dirty="0" err="1" smtClean="0"/>
              <a:t>vocação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ativo</a:t>
            </a:r>
            <a:r>
              <a:rPr lang="en-US" dirty="0" smtClean="0"/>
              <a:t> no </a:t>
            </a:r>
            <a:r>
              <a:rPr lang="en-US" dirty="0" err="1" smtClean="0"/>
              <a:t>processo</a:t>
            </a:r>
            <a:r>
              <a:rPr lang="en-US" dirty="0" smtClean="0"/>
              <a:t> de </a:t>
            </a:r>
            <a:r>
              <a:rPr lang="en-US" dirty="0" err="1" smtClean="0"/>
              <a:t>planejamento</a:t>
            </a:r>
            <a:r>
              <a:rPr lang="en-US" dirty="0" smtClean="0"/>
              <a:t> e </a:t>
            </a:r>
            <a:r>
              <a:rPr lang="en-US" dirty="0" err="1" smtClean="0"/>
              <a:t>ação</a:t>
            </a:r>
            <a:r>
              <a:rPr lang="en-US" dirty="0" smtClean="0"/>
              <a:t> </a:t>
            </a:r>
            <a:r>
              <a:rPr lang="en-US" dirty="0" err="1" smtClean="0"/>
              <a:t>evangelizadora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diocese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caminhada</a:t>
            </a:r>
            <a:r>
              <a:rPr lang="en-US" dirty="0" smtClean="0"/>
              <a:t> </a:t>
            </a:r>
            <a:r>
              <a:rPr lang="en-US" dirty="0" err="1" smtClean="0"/>
              <a:t>ecumênica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0029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CNLB - CAMPINAS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estudo</a:t>
            </a:r>
            <a:r>
              <a:rPr lang="en-US" dirty="0" smtClean="0"/>
              <a:t> dos </a:t>
            </a:r>
            <a:r>
              <a:rPr lang="en-US" dirty="0" err="1" smtClean="0"/>
              <a:t>Documentos</a:t>
            </a:r>
            <a:r>
              <a:rPr lang="en-US" dirty="0" smtClean="0"/>
              <a:t> da CNBB</a:t>
            </a:r>
          </a:p>
          <a:p>
            <a:r>
              <a:rPr lang="en-US" dirty="0" smtClean="0"/>
              <a:t>- do Plano Pastoral </a:t>
            </a:r>
            <a:r>
              <a:rPr lang="en-US" dirty="0" err="1" smtClean="0"/>
              <a:t>Orgânico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indicações</a:t>
            </a:r>
            <a:r>
              <a:rPr lang="en-US" dirty="0" smtClean="0"/>
              <a:t> da CNBB</a:t>
            </a:r>
          </a:p>
          <a:p>
            <a:r>
              <a:rPr lang="en-US" dirty="0" smtClean="0"/>
              <a:t>: </a:t>
            </a:r>
            <a:r>
              <a:rPr lang="en-US" dirty="0" err="1" smtClean="0"/>
              <a:t>ano</a:t>
            </a:r>
            <a:r>
              <a:rPr lang="en-US" dirty="0" smtClean="0"/>
              <a:t> da </a:t>
            </a:r>
            <a:r>
              <a:rPr lang="en-US" dirty="0" err="1" smtClean="0"/>
              <a:t>Misericórdia</a:t>
            </a:r>
            <a:endParaRPr lang="en-US" dirty="0" smtClean="0"/>
          </a:p>
          <a:p>
            <a:r>
              <a:rPr lang="en-US" dirty="0" smtClean="0"/>
              <a:t>: </a:t>
            </a:r>
            <a:r>
              <a:rPr lang="en-US" dirty="0" err="1" smtClean="0"/>
              <a:t>ano</a:t>
            </a:r>
            <a:r>
              <a:rPr lang="en-US" dirty="0" smtClean="0"/>
              <a:t> Mariano</a:t>
            </a:r>
          </a:p>
          <a:p>
            <a:r>
              <a:rPr lang="en-US" dirty="0" smtClean="0"/>
              <a:t>: </a:t>
            </a:r>
            <a:r>
              <a:rPr lang="en-US" dirty="0" err="1"/>
              <a:t>C</a:t>
            </a:r>
            <a:r>
              <a:rPr lang="en-US" dirty="0" err="1" smtClean="0"/>
              <a:t>ampanha</a:t>
            </a:r>
            <a:r>
              <a:rPr lang="en-US" dirty="0" smtClean="0"/>
              <a:t> da </a:t>
            </a:r>
            <a:r>
              <a:rPr lang="en-US" dirty="0" err="1"/>
              <a:t>F</a:t>
            </a:r>
            <a:r>
              <a:rPr lang="en-US" dirty="0" err="1" smtClean="0"/>
              <a:t>raternidade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Reuniões</a:t>
            </a:r>
            <a:r>
              <a:rPr lang="en-US" dirty="0" smtClean="0"/>
              <a:t> </a:t>
            </a:r>
            <a:r>
              <a:rPr lang="en-US" dirty="0" err="1" smtClean="0"/>
              <a:t>mensais</a:t>
            </a:r>
            <a:r>
              <a:rPr lang="en-US" dirty="0" smtClean="0"/>
              <a:t>, </a:t>
            </a:r>
            <a:r>
              <a:rPr lang="en-US" dirty="0" err="1" smtClean="0"/>
              <a:t>encontros</a:t>
            </a:r>
            <a:r>
              <a:rPr lang="en-US" dirty="0" smtClean="0"/>
              <a:t>, </a:t>
            </a:r>
            <a:r>
              <a:rPr lang="en-US" dirty="0" err="1" smtClean="0"/>
              <a:t>cursos</a:t>
            </a:r>
            <a:r>
              <a:rPr lang="en-US" dirty="0" smtClean="0"/>
              <a:t> e </a:t>
            </a:r>
            <a:r>
              <a:rPr lang="en-US" dirty="0" err="1" smtClean="0"/>
              <a:t>palestras</a:t>
            </a:r>
            <a:r>
              <a:rPr lang="en-US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675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63271" cy="1282154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/>
            </a:r>
            <a:br>
              <a:rPr lang="pt-BR" sz="5400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2"/>
                </a:solidFill>
              </a:rPr>
              <a:t>5.</a:t>
            </a:r>
            <a:r>
              <a:rPr lang="pt-BR" sz="4000" b="1" dirty="0" smtClean="0">
                <a:solidFill>
                  <a:schemeClr val="bg2"/>
                </a:solidFill>
              </a:rPr>
              <a:t> </a:t>
            </a:r>
            <a:r>
              <a:rPr lang="pt-BR" b="1" dirty="0" smtClean="0">
                <a:solidFill>
                  <a:schemeClr val="bg2"/>
                </a:solidFill>
              </a:rPr>
              <a:t>Legados do </a:t>
            </a:r>
            <a:br>
              <a:rPr lang="pt-BR" b="1" dirty="0" smtClean="0">
                <a:solidFill>
                  <a:schemeClr val="bg2"/>
                </a:solidFill>
              </a:rPr>
            </a:br>
            <a:r>
              <a:rPr lang="pt-BR" b="1" dirty="0" smtClean="0">
                <a:solidFill>
                  <a:schemeClr val="bg2"/>
                </a:solidFill>
              </a:rPr>
              <a:t>Ano Nacional do Laicato</a:t>
            </a:r>
            <a:r>
              <a:rPr lang="pt-BR" b="1" dirty="0">
                <a:solidFill>
                  <a:schemeClr val="bg2"/>
                </a:solidFill>
              </a:rPr>
              <a:t/>
            </a:r>
            <a:br>
              <a:rPr lang="pt-BR" b="1" dirty="0">
                <a:solidFill>
                  <a:schemeClr val="bg2"/>
                </a:solidFill>
              </a:rPr>
            </a:br>
            <a:endParaRPr lang="pt-BR" sz="5400" b="1" dirty="0">
              <a:solidFill>
                <a:schemeClr val="bg2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57198" y="1578925"/>
            <a:ext cx="8363271" cy="52629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/>
              <a:t>O que </a:t>
            </a:r>
            <a:r>
              <a:rPr lang="pt-BR" sz="2800" dirty="0" smtClean="0"/>
              <a:t>vamos </a:t>
            </a:r>
            <a:r>
              <a:rPr lang="pt-BR" sz="2800" dirty="0"/>
              <a:t>realizar </a:t>
            </a:r>
            <a:r>
              <a:rPr lang="pt-BR" sz="2800" dirty="0" smtClean="0"/>
              <a:t>durante o Ano Nacional do Laicato </a:t>
            </a:r>
            <a:r>
              <a:rPr lang="pt-BR" sz="2800" b="1" dirty="0" smtClean="0"/>
              <a:t>que </a:t>
            </a:r>
            <a:r>
              <a:rPr lang="pt-BR" sz="2800" b="1" dirty="0"/>
              <a:t>tenha incidência direta na sociedade </a:t>
            </a:r>
            <a:r>
              <a:rPr lang="pt-BR" sz="2800" dirty="0"/>
              <a:t>com a atuação efetiva dos cristãos leigos e leigas?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Que </a:t>
            </a:r>
            <a:r>
              <a:rPr lang="pt-BR" sz="2800" b="1" dirty="0" smtClean="0"/>
              <a:t>mudanças vão </a:t>
            </a:r>
            <a:r>
              <a:rPr lang="pt-BR" sz="2800" b="1" dirty="0"/>
              <a:t>permanecer na Igreja</a:t>
            </a:r>
            <a:r>
              <a:rPr lang="pt-BR" sz="2800" dirty="0"/>
              <a:t> após a realização do Ano Nacional do Laicato?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b="1" dirty="0" smtClean="0"/>
              <a:t>Serão </a:t>
            </a:r>
            <a:r>
              <a:rPr lang="pt-BR" sz="2800" b="1" dirty="0"/>
              <a:t>os frutos da mobilização das ações dos C</a:t>
            </a:r>
            <a:r>
              <a:rPr lang="pt-BR" sz="2800" b="1" dirty="0" smtClean="0"/>
              <a:t>ristãos  leigas </a:t>
            </a:r>
            <a:r>
              <a:rPr lang="pt-BR" sz="2800" b="1" dirty="0"/>
              <a:t>e leigas, e de toda Igreja, para que permaneçam </a:t>
            </a:r>
            <a:r>
              <a:rPr lang="pt-BR" sz="2800" b="1" dirty="0" smtClean="0"/>
              <a:t>na Igreja </a:t>
            </a:r>
            <a:r>
              <a:rPr lang="pt-BR" sz="2800" b="1" dirty="0"/>
              <a:t>e na sociedade após a realização do </a:t>
            </a:r>
            <a:r>
              <a:rPr lang="pt-BR" sz="2800" b="1" dirty="0" smtClean="0"/>
              <a:t>Ano Nacional do Laicato</a:t>
            </a:r>
            <a:r>
              <a:rPr lang="pt-BR" sz="2800" dirty="0" smtClean="0"/>
              <a:t>. É um jeito de Cristãos </a:t>
            </a:r>
            <a:r>
              <a:rPr lang="pt-BR" sz="2800" dirty="0"/>
              <a:t>leigos e leigas </a:t>
            </a:r>
            <a:r>
              <a:rPr lang="pt-BR" sz="2800" dirty="0" smtClean="0"/>
              <a:t>atuarem “como </a:t>
            </a:r>
            <a:r>
              <a:rPr lang="pt-BR" sz="2800" dirty="0"/>
              <a:t>sujeitos na Igreja e na sociedade”, </a:t>
            </a:r>
            <a:r>
              <a:rPr lang="pt-BR" sz="2800" dirty="0" smtClean="0"/>
              <a:t>realizando </a:t>
            </a:r>
            <a:r>
              <a:rPr lang="pt-BR" sz="2800" dirty="0"/>
              <a:t>ações transformadoras </a:t>
            </a:r>
            <a:r>
              <a:rPr lang="pt-BR" sz="2800" dirty="0" smtClean="0"/>
              <a:t>como </a:t>
            </a:r>
            <a:r>
              <a:rPr lang="pt-BR" sz="2800" dirty="0"/>
              <a:t>“</a:t>
            </a:r>
            <a:r>
              <a:rPr lang="pt-BR" sz="2800" dirty="0" smtClean="0"/>
              <a:t>marcos” </a:t>
            </a:r>
            <a:r>
              <a:rPr lang="pt-BR" sz="2800" dirty="0"/>
              <a:t>do Ano do Laicato</a:t>
            </a:r>
            <a:r>
              <a:rPr lang="pt-BR" sz="2800" dirty="0" smtClean="0"/>
              <a:t>;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8227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BR" sz="6000" b="1" dirty="0" smtClean="0">
                <a:solidFill>
                  <a:schemeClr val="bg2"/>
                </a:solidFill>
              </a:rPr>
              <a:t>Âmbitos dos Legados </a:t>
            </a:r>
            <a:br>
              <a:rPr lang="pt-BR" sz="6000" b="1" dirty="0" smtClean="0">
                <a:solidFill>
                  <a:schemeClr val="bg2"/>
                </a:solidFill>
              </a:rPr>
            </a:br>
            <a:r>
              <a:rPr lang="pt-BR" sz="6000" b="1" dirty="0" smtClean="0">
                <a:solidFill>
                  <a:schemeClr val="bg2"/>
                </a:solidFill>
              </a:rPr>
              <a:t>do Ano Nacional do Laicato</a:t>
            </a:r>
            <a:endParaRPr lang="pt-BR" sz="6000" b="1" dirty="0">
              <a:solidFill>
                <a:schemeClr val="bg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sz="3100" b="1" dirty="0" smtClean="0">
                <a:solidFill>
                  <a:srgbClr val="FF0000"/>
                </a:solidFill>
              </a:rPr>
              <a:t>Para </a:t>
            </a:r>
            <a:r>
              <a:rPr lang="pt-BR" sz="3100" b="1" dirty="0">
                <a:solidFill>
                  <a:srgbClr val="FF0000"/>
                </a:solidFill>
              </a:rPr>
              <a:t>o âmbito da Sociedade 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3100" b="1" dirty="0" smtClean="0">
                <a:solidFill>
                  <a:schemeClr val="accent3">
                    <a:lumMod val="50000"/>
                  </a:schemeClr>
                </a:solidFill>
              </a:rPr>
              <a:t>Promover mecanismos de participação popular para o fortalecimento do controle social e da gestão participativa:  Conselhos </a:t>
            </a:r>
            <a:r>
              <a:rPr lang="pt-BR" sz="3100" b="1" dirty="0">
                <a:solidFill>
                  <a:schemeClr val="accent3">
                    <a:lumMod val="50000"/>
                  </a:schemeClr>
                </a:solidFill>
              </a:rPr>
              <a:t>de Direitos, Grupos </a:t>
            </a:r>
            <a:r>
              <a:rPr lang="pt-BR" sz="3100" b="1" dirty="0" smtClean="0">
                <a:solidFill>
                  <a:schemeClr val="accent3">
                    <a:lumMod val="50000"/>
                  </a:schemeClr>
                </a:solidFill>
              </a:rPr>
              <a:t>de Acompanhamento </a:t>
            </a:r>
            <a:r>
              <a:rPr lang="pt-BR" sz="3100" b="1" dirty="0">
                <a:solidFill>
                  <a:schemeClr val="accent3">
                    <a:lumMod val="50000"/>
                  </a:schemeClr>
                </a:solidFill>
              </a:rPr>
              <a:t>ao Legislativo, Iniciativas Populares</a:t>
            </a:r>
            <a:r>
              <a:rPr lang="pt-BR" sz="3100" b="1" dirty="0" smtClean="0">
                <a:solidFill>
                  <a:schemeClr val="accent3">
                    <a:lumMod val="50000"/>
                  </a:schemeClr>
                </a:solidFill>
              </a:rPr>
              <a:t>, Audiências Públicas, </a:t>
            </a:r>
            <a:r>
              <a:rPr lang="pt-BR" sz="3100" b="1" dirty="0">
                <a:solidFill>
                  <a:schemeClr val="accent3">
                    <a:lumMod val="50000"/>
                  </a:schemeClr>
                </a:solidFill>
              </a:rPr>
              <a:t>Referendos, Plebiscitos, entre </a:t>
            </a:r>
            <a:r>
              <a:rPr lang="pt-BR" sz="3100" b="1" dirty="0" smtClean="0">
                <a:solidFill>
                  <a:schemeClr val="accent3">
                    <a:lumMod val="50000"/>
                  </a:schemeClr>
                </a:solidFill>
              </a:rPr>
              <a:t>outros;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3100" b="1" dirty="0" smtClean="0">
                <a:solidFill>
                  <a:schemeClr val="accent2">
                    <a:lumMod val="75000"/>
                  </a:schemeClr>
                </a:solidFill>
              </a:rPr>
              <a:t>Mobilizar a sociedade brasileira para a realização da auditoria </a:t>
            </a:r>
            <a:r>
              <a:rPr lang="pt-BR" sz="3100" b="1" dirty="0">
                <a:solidFill>
                  <a:schemeClr val="accent2">
                    <a:lumMod val="75000"/>
                  </a:schemeClr>
                </a:solidFill>
              </a:rPr>
              <a:t>cidadã da dívida </a:t>
            </a:r>
            <a:r>
              <a:rPr lang="pt-BR" sz="3100" b="1" dirty="0" smtClean="0">
                <a:solidFill>
                  <a:schemeClr val="accent2">
                    <a:lumMod val="75000"/>
                  </a:schemeClr>
                </a:solidFill>
              </a:rPr>
              <a:t>pública.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3100" b="1" dirty="0" smtClean="0">
                <a:solidFill>
                  <a:srgbClr val="FF0000"/>
                </a:solidFill>
              </a:rPr>
              <a:t>Para </a:t>
            </a:r>
            <a:r>
              <a:rPr lang="pt-BR" sz="3100" b="1" dirty="0">
                <a:solidFill>
                  <a:srgbClr val="FF0000"/>
                </a:solidFill>
              </a:rPr>
              <a:t>o âmbito </a:t>
            </a:r>
            <a:r>
              <a:rPr lang="pt-BR" sz="3100" b="1" dirty="0" smtClean="0">
                <a:solidFill>
                  <a:srgbClr val="FF0000"/>
                </a:solidFill>
              </a:rPr>
              <a:t>Eclesial</a:t>
            </a:r>
            <a:endParaRPr lang="pt-BR" sz="31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3100" b="1" dirty="0" smtClean="0">
                <a:solidFill>
                  <a:schemeClr val="accent6">
                    <a:lumMod val="50000"/>
                  </a:schemeClr>
                </a:solidFill>
              </a:rPr>
              <a:t>Criar programas de formação de  </a:t>
            </a:r>
            <a:r>
              <a:rPr lang="pt-BR" sz="3100" b="1" dirty="0">
                <a:solidFill>
                  <a:schemeClr val="accent6">
                    <a:lumMod val="50000"/>
                  </a:schemeClr>
                </a:solidFill>
              </a:rPr>
              <a:t>ministérios </a:t>
            </a:r>
            <a:r>
              <a:rPr lang="pt-BR" sz="3100" b="1" dirty="0" smtClean="0">
                <a:solidFill>
                  <a:schemeClr val="accent6">
                    <a:lumMod val="50000"/>
                  </a:schemeClr>
                </a:solidFill>
              </a:rPr>
              <a:t>leigos de coordenação e animação</a:t>
            </a:r>
            <a:r>
              <a:rPr lang="pt-BR" sz="3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3100" b="1" dirty="0" smtClean="0">
                <a:solidFill>
                  <a:schemeClr val="accent6">
                    <a:lumMod val="50000"/>
                  </a:schemeClr>
                </a:solidFill>
              </a:rPr>
              <a:t>de comunidades, pastorais e movimentos;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3100" b="1" dirty="0" smtClean="0">
                <a:solidFill>
                  <a:srgbClr val="0070C0"/>
                </a:solidFill>
              </a:rPr>
              <a:t>Fortalecer a articulação das redes de Comunidades ( Doc. 100);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3100" b="1" dirty="0" smtClean="0">
                <a:solidFill>
                  <a:srgbClr val="002060"/>
                </a:solidFill>
              </a:rPr>
              <a:t>Criar </a:t>
            </a:r>
            <a:r>
              <a:rPr lang="pt-BR" sz="3100" b="1" dirty="0">
                <a:solidFill>
                  <a:srgbClr val="002060"/>
                </a:solidFill>
              </a:rPr>
              <a:t>e/ou fortalecer os Conselhos Regionais e Diocesanos de Leigos”  </a:t>
            </a:r>
            <a:r>
              <a:rPr lang="pt-BR" sz="3100" b="1" dirty="0" smtClean="0">
                <a:solidFill>
                  <a:srgbClr val="002060"/>
                </a:solidFill>
              </a:rPr>
              <a:t>como preconiza o  </a:t>
            </a:r>
            <a:r>
              <a:rPr lang="pt-BR" sz="3100" b="1" dirty="0">
                <a:solidFill>
                  <a:srgbClr val="002060"/>
                </a:solidFill>
              </a:rPr>
              <a:t>DOC. 105, 275 </a:t>
            </a:r>
            <a:r>
              <a:rPr lang="pt-BR" sz="3100" b="1" dirty="0" smtClean="0">
                <a:solidFill>
                  <a:srgbClr val="002060"/>
                </a:solidFill>
              </a:rPr>
              <a:t>letra </a:t>
            </a:r>
            <a:r>
              <a:rPr lang="pt-BR" sz="3100" b="1" dirty="0">
                <a:solidFill>
                  <a:srgbClr val="002060"/>
                </a:solidFill>
              </a:rPr>
              <a:t>‘f</a:t>
            </a:r>
            <a:r>
              <a:rPr lang="pt-BR" sz="3100" b="1" dirty="0" smtClean="0">
                <a:solidFill>
                  <a:srgbClr val="002060"/>
                </a:solidFill>
              </a:rPr>
              <a:t>’.</a:t>
            </a:r>
            <a:endParaRPr lang="pt-BR" sz="31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pt-BR" sz="34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29652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g2.blogcu.com/images/c/e/n/cengeljr/old_lamp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872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85720" y="285728"/>
            <a:ext cx="47863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Arial Black" pitchFamily="34" charset="0"/>
              </a:rPr>
              <a:t>O</a:t>
            </a:r>
          </a:p>
          <a:p>
            <a:pPr algn="ctr"/>
            <a:r>
              <a:rPr lang="pt-BR" sz="3600" dirty="0" smtClean="0">
                <a:latin typeface="Arial Black" pitchFamily="34" charset="0"/>
              </a:rPr>
              <a:t>Laicato Brasileiro tem compromisso revolucionário:</a:t>
            </a:r>
          </a:p>
          <a:p>
            <a:pPr algn="ctr"/>
            <a:r>
              <a:rPr lang="pt-BR" sz="3600" dirty="0" smtClean="0">
                <a:latin typeface="Arial Black" pitchFamily="34" charset="0"/>
              </a:rPr>
              <a:t>fazer valer o Evangelho e servir à humanidade na construção do Novo</a:t>
            </a:r>
            <a:endParaRPr lang="pt-BR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 flipV="1">
            <a:off x="179512" y="0"/>
            <a:ext cx="8507288" cy="6858000"/>
          </a:xfrm>
        </p:spPr>
        <p:txBody>
          <a:bodyPr/>
          <a:lstStyle/>
          <a:p>
            <a:r>
              <a:rPr lang="en-US" dirty="0" err="1" smtClean="0"/>
              <a:t>oracao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"/>
            <a:ext cx="6192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3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95536" y="5517231"/>
            <a:ext cx="8352928" cy="1181994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E-mail: </a:t>
            </a:r>
            <a:r>
              <a:rPr lang="pt-BR" sz="3200" b="1" dirty="0" smtClean="0">
                <a:hlinkClick r:id="rId2"/>
              </a:rPr>
              <a:t>anodolaicato@cnbb.org.br</a:t>
            </a:r>
            <a:r>
              <a:rPr lang="pt-BR" sz="3200" b="1" dirty="0" smtClean="0"/>
              <a:t> </a:t>
            </a:r>
            <a:endParaRPr lang="pt-BR" sz="32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" y="0"/>
            <a:ext cx="9144000" cy="551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1" y="23294"/>
            <a:ext cx="8784000" cy="662473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4800" dirty="0"/>
          </a:p>
          <a:p>
            <a:pPr marL="0" indent="0" algn="ctr">
              <a:buNone/>
            </a:pPr>
            <a:r>
              <a:rPr lang="pt-BR" dirty="0" smtClean="0"/>
              <a:t>Como </a:t>
            </a:r>
            <a:r>
              <a:rPr lang="pt-BR" dirty="0"/>
              <a:t>Igreja, Povo de Deus, celebrar a presença e a organização dos </a:t>
            </a:r>
            <a:r>
              <a:rPr lang="pt-BR" dirty="0" smtClean="0"/>
              <a:t>cristãos leigos </a:t>
            </a:r>
            <a:r>
              <a:rPr lang="pt-BR" dirty="0"/>
              <a:t>e </a:t>
            </a:r>
            <a:r>
              <a:rPr lang="pt-BR" dirty="0" smtClean="0"/>
              <a:t>leigas </a:t>
            </a:r>
            <a:r>
              <a:rPr lang="pt-BR" dirty="0"/>
              <a:t>no Brasil; aprofundar  a sua identidade, vocação, espiritualidade e missão; e testemunhar </a:t>
            </a:r>
            <a:r>
              <a:rPr lang="pt-BR" dirty="0" smtClean="0"/>
              <a:t>Jesus Cristo </a:t>
            </a:r>
            <a:r>
              <a:rPr lang="pt-BR" dirty="0"/>
              <a:t>e seu  Reino  na sociedade.</a:t>
            </a:r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08012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2"/>
                </a:solidFill>
              </a:rPr>
              <a:t>Objetivo Geral</a:t>
            </a:r>
            <a:endParaRPr lang="pt-BR" b="1" dirty="0">
              <a:solidFill>
                <a:schemeClr val="bg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99" y="4941168"/>
            <a:ext cx="37814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BR" b="1" dirty="0" smtClean="0">
                <a:solidFill>
                  <a:schemeClr val="bg2"/>
                </a:solidFill>
              </a:rPr>
              <a:t>Objetivos específicos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500" dirty="0" smtClean="0"/>
              <a:t>Comemorar os 30 anos do Sínodo Ordinário sobre os leigos (1987) e os 30 anos da Exortação Apostólica </a:t>
            </a:r>
            <a:r>
              <a:rPr lang="pt-BR" sz="2500" i="1" dirty="0" err="1" smtClean="0"/>
              <a:t>Christifideles</a:t>
            </a:r>
            <a:r>
              <a:rPr lang="pt-BR" sz="2500" i="1" dirty="0" smtClean="0"/>
              <a:t> </a:t>
            </a:r>
            <a:r>
              <a:rPr lang="pt-BR" sz="2500" i="1" dirty="0" err="1" smtClean="0"/>
              <a:t>Laici</a:t>
            </a:r>
            <a:r>
              <a:rPr lang="pt-BR" sz="2500" dirty="0" smtClean="0"/>
              <a:t>, de São João Paulo II, sobre a vocação e missão dos leigos na Igreja e no mundo (1988);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500" dirty="0" smtClean="0"/>
              <a:t>Dinamizar o estudo e a prática do documento 105: “Cristãos leigos e leigas na Igreja e na Sociedade” e demais documentos do Magistério, em especial do Papa Francisco, sobre o Laicato;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500" dirty="0" smtClean="0"/>
              <a:t>Estimular a presença e a atuação dos </a:t>
            </a:r>
            <a:r>
              <a:rPr lang="pt-BR" sz="2500" dirty="0"/>
              <a:t>c</a:t>
            </a:r>
            <a:r>
              <a:rPr lang="pt-BR" sz="2500" dirty="0" smtClean="0"/>
              <a:t>ristãos leigos e leigas, </a:t>
            </a:r>
            <a:r>
              <a:rPr lang="pt-BR" sz="2500" dirty="0"/>
              <a:t>“verdadeiros sujeitos eclesiais”(</a:t>
            </a:r>
            <a:r>
              <a:rPr lang="pt-BR" sz="2500" dirty="0" err="1" smtClean="0"/>
              <a:t>DAp</a:t>
            </a:r>
            <a:r>
              <a:rPr lang="pt-BR" sz="2500" dirty="0"/>
              <a:t>, n. 497a</a:t>
            </a:r>
            <a:r>
              <a:rPr lang="pt-BR" sz="2500" dirty="0" smtClean="0"/>
              <a:t>), </a:t>
            </a:r>
            <a:r>
              <a:rPr lang="pt-BR" sz="2500" dirty="0"/>
              <a:t>como  </a:t>
            </a:r>
            <a:r>
              <a:rPr lang="pt-BR" sz="2500" dirty="0" smtClean="0"/>
              <a:t>“sal, luz e fermento” na Igreja e na Sociedade</a:t>
            </a:r>
            <a:r>
              <a:rPr lang="pt-BR" sz="2500" dirty="0"/>
              <a:t>.</a:t>
            </a:r>
            <a:endParaRPr lang="pt-BR" sz="2500" dirty="0" smtClean="0"/>
          </a:p>
          <a:p>
            <a:pPr marL="0" indent="0" algn="r">
              <a:buNone/>
            </a:pPr>
            <a:r>
              <a:rPr lang="pt-BR" sz="1900" dirty="0"/>
              <a:t> </a:t>
            </a:r>
            <a:r>
              <a:rPr lang="pt-BR" sz="1900" dirty="0" smtClean="0"/>
              <a:t>     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23628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chemeClr val="bg2"/>
                </a:solidFill>
              </a:rPr>
              <a:t>Diretrizes para realização</a:t>
            </a:r>
            <a:endParaRPr lang="pt-BR" sz="4800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7400" dirty="0" smtClean="0"/>
              <a:t>Conclamar toda a Igreja no Brasil: regionais, dioceses, paróquias, comunidades, pastorais, movimentos, as diferentes expressões laicais e os Organismos de comunhão do Povo de Deus, na realização do Ano do Laicato;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7400" dirty="0" smtClean="0"/>
              <a:t>Desenvolver atividades que culminem na realização de  um encontro  nacional com o Laicato no encerramento do ano (Cristo Rei de 2018);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7400" dirty="0" smtClean="0"/>
              <a:t>Despertar e motivar iniciativas e participação dos ministros ordenados, da vida consagrada e do laicato na realização desse Ano;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7400" dirty="0" smtClean="0"/>
              <a:t>Dialogar com os diferentes sujeitos da sociedade, promovendo a cultura  do encontro e o cuidado com a vida e o bem comum, na esperança de que outro mundo é possível;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7400" dirty="0" smtClean="0"/>
              <a:t>Envolver os meios de comunicação social nas  atividades programadas para o Ano do Laicato.</a:t>
            </a:r>
          </a:p>
          <a:p>
            <a:pPr marL="0" indent="0" algn="r">
              <a:buNone/>
            </a:pPr>
            <a:r>
              <a:rPr lang="pt-BR" dirty="0" smtClean="0"/>
              <a:t> 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16159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DOCUMENTO 105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Sujeito</a:t>
            </a:r>
            <a:r>
              <a:rPr lang="en-US" dirty="0" smtClean="0"/>
              <a:t> </a:t>
            </a:r>
            <a:r>
              <a:rPr lang="en-US" dirty="0" err="1" smtClean="0"/>
              <a:t>eclesial</a:t>
            </a:r>
            <a:r>
              <a:rPr lang="en-US" dirty="0" smtClean="0"/>
              <a:t>     - nr. 119</a:t>
            </a:r>
          </a:p>
          <a:p>
            <a:r>
              <a:rPr lang="en-US" dirty="0" smtClean="0"/>
              <a:t>Cristo </a:t>
            </a:r>
            <a:r>
              <a:rPr lang="en-US" dirty="0" err="1" smtClean="0"/>
              <a:t>desceu</a:t>
            </a:r>
            <a:r>
              <a:rPr lang="en-US" dirty="0" smtClean="0"/>
              <a:t> no </a:t>
            </a:r>
            <a:r>
              <a:rPr lang="en-US" dirty="0" err="1" smtClean="0"/>
              <a:t>meio</a:t>
            </a:r>
            <a:r>
              <a:rPr lang="en-US" dirty="0" smtClean="0"/>
              <a:t> de </a:t>
            </a:r>
            <a:r>
              <a:rPr lang="en-US" dirty="0" err="1" smtClean="0"/>
              <a:t>nós</a:t>
            </a:r>
            <a:r>
              <a:rPr lang="en-US" dirty="0" smtClean="0"/>
              <a:t>   - nr 163</a:t>
            </a:r>
          </a:p>
          <a:p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igreja</a:t>
            </a:r>
            <a:r>
              <a:rPr lang="en-US" dirty="0" smtClean="0"/>
              <a:t> </a:t>
            </a:r>
            <a:r>
              <a:rPr lang="en-US" dirty="0" err="1" smtClean="0"/>
              <a:t>consoladora</a:t>
            </a:r>
            <a:r>
              <a:rPr lang="en-US" dirty="0" smtClean="0"/>
              <a:t>, </a:t>
            </a:r>
            <a:r>
              <a:rPr lang="en-US" dirty="0" err="1" smtClean="0"/>
              <a:t>samaritana</a:t>
            </a:r>
            <a:r>
              <a:rPr lang="en-US" dirty="0" smtClean="0"/>
              <a:t>, </a:t>
            </a:r>
            <a:r>
              <a:rPr lang="en-US" dirty="0" err="1" smtClean="0"/>
              <a:t>profética</a:t>
            </a:r>
            <a:r>
              <a:rPr lang="en-US" dirty="0" smtClean="0"/>
              <a:t>, </a:t>
            </a:r>
            <a:r>
              <a:rPr lang="en-US" dirty="0" err="1" smtClean="0"/>
              <a:t>serviçal</a:t>
            </a:r>
            <a:r>
              <a:rPr lang="en-US" dirty="0" smtClean="0"/>
              <a:t> e maternal.</a:t>
            </a:r>
          </a:p>
          <a:p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reconstruir</a:t>
            </a:r>
            <a:r>
              <a:rPr lang="en-US" dirty="0" smtClean="0"/>
              <a:t> a </a:t>
            </a:r>
            <a:r>
              <a:rPr lang="en-US" dirty="0" err="1" smtClean="0"/>
              <a:t>minha</a:t>
            </a:r>
            <a:r>
              <a:rPr lang="en-US" dirty="0" smtClean="0"/>
              <a:t> </a:t>
            </a:r>
            <a:r>
              <a:rPr lang="en-US" dirty="0" err="1" smtClean="0"/>
              <a:t>igreja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ruinas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: </a:t>
            </a:r>
            <a:r>
              <a:rPr lang="en-US" dirty="0" err="1" smtClean="0"/>
              <a:t>neste</a:t>
            </a:r>
            <a:r>
              <a:rPr lang="en-US" dirty="0" smtClean="0"/>
              <a:t> tempo </a:t>
            </a:r>
            <a:r>
              <a:rPr lang="en-US" dirty="0" err="1" smtClean="0"/>
              <a:t>marcado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mudança</a:t>
            </a:r>
            <a:r>
              <a:rPr lang="en-US" dirty="0" smtClean="0"/>
              <a:t> de </a:t>
            </a:r>
            <a:r>
              <a:rPr lang="en-US" dirty="0" err="1" smtClean="0"/>
              <a:t>época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995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Papel</a:t>
            </a:r>
            <a:r>
              <a:rPr lang="en-US" dirty="0" smtClean="0"/>
              <a:t> dos </a:t>
            </a:r>
            <a:r>
              <a:rPr lang="en-US" dirty="0" err="1" smtClean="0"/>
              <a:t>leigos</a:t>
            </a:r>
            <a:r>
              <a:rPr lang="en-US" dirty="0" smtClean="0"/>
              <a:t> e </a:t>
            </a:r>
            <a:r>
              <a:rPr lang="en-US" dirty="0" err="1" smtClean="0"/>
              <a:t>leigas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É no </a:t>
            </a:r>
            <a:r>
              <a:rPr lang="en-US" dirty="0" err="1" smtClean="0"/>
              <a:t>mundo</a:t>
            </a:r>
            <a:r>
              <a:rPr lang="en-US" dirty="0" smtClean="0"/>
              <a:t> 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igreja</a:t>
            </a:r>
            <a:r>
              <a:rPr lang="en-US" dirty="0"/>
              <a:t> </a:t>
            </a:r>
            <a:r>
              <a:rPr lang="en-US" dirty="0" smtClean="0"/>
              <a:t>– Paulo VI – </a:t>
            </a:r>
          </a:p>
          <a:p>
            <a:r>
              <a:rPr lang="en-US" dirty="0"/>
              <a:t> </a:t>
            </a:r>
            <a:r>
              <a:rPr lang="en-US" dirty="0" smtClean="0"/>
              <a:t>  : E.N nr. 70     -  doc 105 </a:t>
            </a:r>
            <a:r>
              <a:rPr lang="en-US" dirty="0" err="1" smtClean="0"/>
              <a:t>pag</a:t>
            </a:r>
            <a:r>
              <a:rPr lang="en-US" dirty="0" smtClean="0"/>
              <a:t> 17</a:t>
            </a:r>
          </a:p>
          <a:p>
            <a:endParaRPr lang="en-US" dirty="0"/>
          </a:p>
          <a:p>
            <a:r>
              <a:rPr lang="en-US" dirty="0" err="1" smtClean="0"/>
              <a:t>Nos</a:t>
            </a:r>
            <a:r>
              <a:rPr lang="en-US" dirty="0" smtClean="0"/>
              <a:t> 50 </a:t>
            </a:r>
            <a:r>
              <a:rPr lang="en-US" dirty="0" err="1" smtClean="0"/>
              <a:t>anos</a:t>
            </a:r>
            <a:r>
              <a:rPr lang="en-US" dirty="0" smtClean="0"/>
              <a:t> do </a:t>
            </a:r>
            <a:r>
              <a:rPr lang="en-US" dirty="0" err="1" smtClean="0"/>
              <a:t>Concilio</a:t>
            </a:r>
            <a:r>
              <a:rPr lang="en-US" dirty="0" smtClean="0"/>
              <a:t> </a:t>
            </a:r>
            <a:r>
              <a:rPr lang="en-US" dirty="0" err="1" smtClean="0"/>
              <a:t>Vaticano</a:t>
            </a:r>
            <a:r>
              <a:rPr lang="en-US" dirty="0" smtClean="0"/>
              <a:t> II</a:t>
            </a:r>
          </a:p>
          <a:p>
            <a:r>
              <a:rPr lang="en-US" dirty="0" smtClean="0"/>
              <a:t>: </a:t>
            </a:r>
            <a:r>
              <a:rPr lang="en-US" dirty="0" err="1" smtClean="0"/>
              <a:t>superado</a:t>
            </a:r>
            <a:r>
              <a:rPr lang="en-US" dirty="0" smtClean="0"/>
              <a:t> </a:t>
            </a:r>
            <a:r>
              <a:rPr lang="en-US" dirty="0" err="1" smtClean="0"/>
              <a:t>conceito</a:t>
            </a:r>
            <a:r>
              <a:rPr lang="en-US" dirty="0" smtClean="0"/>
              <a:t> de </a:t>
            </a:r>
            <a:r>
              <a:rPr lang="en-US" dirty="0" err="1" smtClean="0"/>
              <a:t>cristao</a:t>
            </a:r>
            <a:r>
              <a:rPr lang="en-US" dirty="0" smtClean="0"/>
              <a:t> de </a:t>
            </a:r>
            <a:r>
              <a:rPr lang="en-US" dirty="0" err="1" smtClean="0"/>
              <a:t>segunda</a:t>
            </a:r>
            <a:r>
              <a:rPr lang="en-US" dirty="0" smtClean="0"/>
              <a:t> </a:t>
            </a:r>
            <a:r>
              <a:rPr lang="en-US" dirty="0" err="1" smtClean="0"/>
              <a:t>categoria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Christifideles</a:t>
            </a:r>
            <a:r>
              <a:rPr lang="en-US" dirty="0" smtClean="0"/>
              <a:t> </a:t>
            </a:r>
            <a:r>
              <a:rPr lang="en-US" dirty="0" err="1" smtClean="0"/>
              <a:t>Laici</a:t>
            </a:r>
            <a:r>
              <a:rPr lang="en-US" dirty="0" smtClean="0"/>
              <a:t> (1988) – </a:t>
            </a:r>
            <a:r>
              <a:rPr lang="en-US" dirty="0" err="1" smtClean="0"/>
              <a:t>membros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povo</a:t>
            </a:r>
            <a:r>
              <a:rPr lang="en-US" dirty="0" smtClean="0"/>
              <a:t> de Deus.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0261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Papel</a:t>
            </a:r>
            <a:r>
              <a:rPr lang="en-US" dirty="0" smtClean="0"/>
              <a:t> dos </a:t>
            </a:r>
            <a:r>
              <a:rPr lang="en-US" dirty="0" err="1" smtClean="0"/>
              <a:t>leigos</a:t>
            </a:r>
            <a:r>
              <a:rPr lang="en-US" dirty="0" smtClean="0"/>
              <a:t> e </a:t>
            </a:r>
            <a:r>
              <a:rPr lang="en-US" dirty="0" err="1" smtClean="0"/>
              <a:t>leigas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Medellin ( 1968) – </a:t>
            </a:r>
            <a:r>
              <a:rPr lang="en-US" dirty="0" err="1" smtClean="0"/>
              <a:t>missão</a:t>
            </a:r>
            <a:r>
              <a:rPr lang="en-US" dirty="0" smtClean="0"/>
              <a:t>, </a:t>
            </a:r>
            <a:r>
              <a:rPr lang="en-US" dirty="0" err="1" smtClean="0"/>
              <a:t>fazer</a:t>
            </a:r>
            <a:r>
              <a:rPr lang="en-US" dirty="0" smtClean="0"/>
              <a:t> com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igreja</a:t>
            </a:r>
            <a:r>
              <a:rPr lang="en-US" dirty="0" smtClean="0"/>
              <a:t> </a:t>
            </a:r>
            <a:r>
              <a:rPr lang="en-US" dirty="0" err="1" smtClean="0"/>
              <a:t>aconteça</a:t>
            </a:r>
            <a:r>
              <a:rPr lang="en-US" dirty="0" smtClean="0"/>
              <a:t> no </a:t>
            </a:r>
            <a:r>
              <a:rPr lang="en-US" dirty="0" err="1" smtClean="0"/>
              <a:t>mundo</a:t>
            </a:r>
            <a:r>
              <a:rPr lang="en-US" dirty="0" smtClean="0"/>
              <a:t>.</a:t>
            </a:r>
          </a:p>
          <a:p>
            <a:r>
              <a:rPr lang="en-US" dirty="0" smtClean="0"/>
              <a:t>Puebla (1979) – </a:t>
            </a:r>
            <a:r>
              <a:rPr lang="en-US" dirty="0" err="1" smtClean="0"/>
              <a:t>Homens</a:t>
            </a:r>
            <a:r>
              <a:rPr lang="en-US" dirty="0" smtClean="0"/>
              <a:t> e </a:t>
            </a:r>
            <a:r>
              <a:rPr lang="en-US" dirty="0" err="1" smtClean="0"/>
              <a:t>mulheres</a:t>
            </a:r>
            <a:r>
              <a:rPr lang="en-US" dirty="0" smtClean="0"/>
              <a:t> da </a:t>
            </a:r>
            <a:r>
              <a:rPr lang="en-US" dirty="0" err="1" smtClean="0"/>
              <a:t>igreja</a:t>
            </a:r>
            <a:r>
              <a:rPr lang="en-US" dirty="0" smtClean="0"/>
              <a:t> no </a:t>
            </a:r>
            <a:r>
              <a:rPr lang="en-US" dirty="0" err="1" smtClean="0"/>
              <a:t>coração</a:t>
            </a:r>
            <a:r>
              <a:rPr lang="en-US" dirty="0" smtClean="0"/>
              <a:t> do </a:t>
            </a:r>
            <a:r>
              <a:rPr lang="en-US" dirty="0" err="1" smtClean="0"/>
              <a:t>mundo</a:t>
            </a:r>
            <a:r>
              <a:rPr lang="en-US" dirty="0" smtClean="0"/>
              <a:t> e </a:t>
            </a:r>
            <a:r>
              <a:rPr lang="en-US" dirty="0" err="1" smtClean="0"/>
              <a:t>homens</a:t>
            </a:r>
            <a:r>
              <a:rPr lang="en-US" dirty="0" smtClean="0"/>
              <a:t> e </a:t>
            </a:r>
            <a:r>
              <a:rPr lang="en-US" dirty="0" err="1" smtClean="0"/>
              <a:t>mulheres</a:t>
            </a:r>
            <a:r>
              <a:rPr lang="en-US" dirty="0" smtClean="0"/>
              <a:t> do </a:t>
            </a:r>
            <a:r>
              <a:rPr lang="en-US" dirty="0" err="1" smtClean="0"/>
              <a:t>mundo</a:t>
            </a:r>
            <a:r>
              <a:rPr lang="en-US" dirty="0" smtClean="0"/>
              <a:t> no </a:t>
            </a:r>
            <a:r>
              <a:rPr lang="en-US" dirty="0" err="1" smtClean="0"/>
              <a:t>coração</a:t>
            </a:r>
            <a:r>
              <a:rPr lang="en-US" dirty="0" smtClean="0"/>
              <a:t> da </a:t>
            </a:r>
            <a:r>
              <a:rPr lang="en-US" dirty="0" err="1" smtClean="0"/>
              <a:t>igreja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Santo Domingo (1992) – </a:t>
            </a:r>
            <a:r>
              <a:rPr lang="en-US" dirty="0" err="1" smtClean="0"/>
              <a:t>protagonistas</a:t>
            </a:r>
            <a:r>
              <a:rPr lang="en-US" dirty="0" smtClean="0"/>
              <a:t> da </a:t>
            </a:r>
            <a:r>
              <a:rPr lang="en-US" dirty="0" err="1" smtClean="0"/>
              <a:t>transformação</a:t>
            </a:r>
            <a:r>
              <a:rPr lang="en-US" dirty="0" smtClean="0"/>
              <a:t> da </a:t>
            </a:r>
            <a:r>
              <a:rPr lang="en-US" dirty="0" err="1" smtClean="0"/>
              <a:t>Sociedade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Aparecida</a:t>
            </a:r>
            <a:r>
              <a:rPr lang="en-US" dirty="0" smtClean="0"/>
              <a:t> (2007) – </a:t>
            </a:r>
            <a:r>
              <a:rPr lang="en-US" dirty="0" err="1" smtClean="0"/>
              <a:t>Discípulo</a:t>
            </a:r>
            <a:r>
              <a:rPr lang="en-US" dirty="0" smtClean="0"/>
              <a:t> </a:t>
            </a:r>
            <a:r>
              <a:rPr lang="en-US" dirty="0" err="1" smtClean="0"/>
              <a:t>missionário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batismo</a:t>
            </a:r>
            <a:r>
              <a:rPr lang="en-US" dirty="0" smtClean="0"/>
              <a:t> e </a:t>
            </a:r>
            <a:r>
              <a:rPr lang="en-US" dirty="0" err="1" smtClean="0"/>
              <a:t>crisma</a:t>
            </a:r>
            <a:r>
              <a:rPr lang="en-US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4712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</TotalTime>
  <Words>1647</Words>
  <Application>Microsoft Office PowerPoint</Application>
  <PresentationFormat>Apresentação na tela (4:3)</PresentationFormat>
  <Paragraphs>230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Apresentação do PowerPoint</vt:lpstr>
      <vt:lpstr> Comissão Especial para o Ano do Laicato </vt:lpstr>
      <vt:lpstr>Tema e Lema</vt:lpstr>
      <vt:lpstr>Objetivo Geral</vt:lpstr>
      <vt:lpstr>Objetivos específicos</vt:lpstr>
      <vt:lpstr>Diretrizes para realização</vt:lpstr>
      <vt:lpstr>DOCUMENTO 105</vt:lpstr>
      <vt:lpstr>Papel dos leigos e leigas</vt:lpstr>
      <vt:lpstr>Papel dos leigos e leigas</vt:lpstr>
      <vt:lpstr>DOCUMENTOS</vt:lpstr>
      <vt:lpstr>Avanços e recuos</vt:lpstr>
      <vt:lpstr>No mundo</vt:lpstr>
      <vt:lpstr>Mudança de Mentalidade</vt:lpstr>
      <vt:lpstr>Liberdade</vt:lpstr>
      <vt:lpstr>AÇÃO TRANSFORMADORA</vt:lpstr>
      <vt:lpstr>Que significa ser missionário(a)?</vt:lpstr>
      <vt:lpstr>Presença de Leigos e Leigas</vt:lpstr>
      <vt:lpstr>Presença de Leigos e Leigas</vt:lpstr>
      <vt:lpstr>Presença dos Leigos e Leigas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CNLB</vt:lpstr>
      <vt:lpstr>FORMAÇÃO LAICAL</vt:lpstr>
      <vt:lpstr>FORMAÇÃO LAICAL</vt:lpstr>
      <vt:lpstr>CAMPOS DE AÇÃO</vt:lpstr>
      <vt:lpstr>CAMPOS DE AÇÃO</vt:lpstr>
      <vt:lpstr>CNLB - CAMPINAS</vt:lpstr>
      <vt:lpstr>CNLB - CAMPINAS</vt:lpstr>
      <vt:lpstr>CNLB - CAMPINAS</vt:lpstr>
      <vt:lpstr> 5. Legados do  Ano Nacional do Laicato </vt:lpstr>
      <vt:lpstr>Âmbitos dos Legados  do Ano Nacional do Laicato</vt:lpstr>
      <vt:lpstr>Apresentação do PowerPoint</vt:lpstr>
      <vt:lpstr>oracao</vt:lpstr>
      <vt:lpstr>E-mail: anodolaicato@cnbb.org.br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Catapam2</dc:creator>
  <cp:lastModifiedBy>Catapam2</cp:lastModifiedBy>
  <cp:revision>41</cp:revision>
  <dcterms:created xsi:type="dcterms:W3CDTF">2018-01-18T19:33:25Z</dcterms:created>
  <dcterms:modified xsi:type="dcterms:W3CDTF">2018-01-23T14:20:00Z</dcterms:modified>
</cp:coreProperties>
</file>