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52" d="100"/>
          <a:sy n="52" d="100"/>
        </p:scale>
        <p:origin x="-1422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B7154-8540-44EC-BFB8-47E9DD77CB1A}" type="datetimeFigureOut">
              <a:rPr lang="pt-BR" smtClean="0"/>
              <a:t>31/10/2015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69AD4-1DAD-4EDA-AA18-671B5DA85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932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1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833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51463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986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88914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703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82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9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7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9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6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2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3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8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5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2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600" dirty="0" smtClean="0"/>
              <a:t>O Ano Litúrgico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Jamil Cury </a:t>
            </a:r>
            <a:r>
              <a:rPr lang="pt-BR" dirty="0" err="1" smtClean="0"/>
              <a:t>Sawaya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14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69847" y="809096"/>
            <a:ext cx="9770217" cy="695239"/>
          </a:xfrm>
        </p:spPr>
        <p:txBody>
          <a:bodyPr>
            <a:normAutofit/>
          </a:bodyPr>
          <a:lstStyle/>
          <a:p>
            <a:r>
              <a:rPr lang="pt-BR" dirty="0" smtClean="0"/>
              <a:t>Espiritualidade do advento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5756" y="1987635"/>
            <a:ext cx="10058400" cy="405079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Expectativa vigilante e alegre;</a:t>
            </a:r>
          </a:p>
          <a:p>
            <a:r>
              <a:rPr lang="pt-BR" sz="3600" dirty="0" smtClean="0"/>
              <a:t>Tempo de esperança;</a:t>
            </a:r>
          </a:p>
          <a:p>
            <a:r>
              <a:rPr lang="pt-BR" sz="3600" dirty="0" smtClean="0"/>
              <a:t>Tempo de conversão;</a:t>
            </a:r>
          </a:p>
          <a:p>
            <a:r>
              <a:rPr lang="pt-BR" sz="3600" dirty="0" smtClean="0"/>
              <a:t>Fazer a experiência de espiritualidade do pobre.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8146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750103"/>
            <a:ext cx="9770217" cy="695239"/>
          </a:xfrm>
        </p:spPr>
        <p:txBody>
          <a:bodyPr>
            <a:normAutofit/>
          </a:bodyPr>
          <a:lstStyle/>
          <a:p>
            <a:r>
              <a:rPr lang="pt-BR" dirty="0" smtClean="0"/>
              <a:t>Como preparar: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870685"/>
            <a:ext cx="10058400" cy="405079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Novenas;</a:t>
            </a:r>
          </a:p>
          <a:p>
            <a:r>
              <a:rPr lang="pt-BR" sz="3200" dirty="0" smtClean="0"/>
              <a:t>Coroa do Advento;</a:t>
            </a:r>
          </a:p>
          <a:p>
            <a:r>
              <a:rPr lang="pt-BR" sz="3200" dirty="0" smtClean="0"/>
              <a:t>Presépio – Séc. XIII – Francisco de Assis;</a:t>
            </a:r>
          </a:p>
          <a:p>
            <a:r>
              <a:rPr lang="pt-BR" sz="3200" dirty="0" smtClean="0"/>
              <a:t>Pelo Sacramento da Reconciliação;</a:t>
            </a:r>
          </a:p>
          <a:p>
            <a:r>
              <a:rPr lang="pt-BR" sz="3200" dirty="0" smtClean="0"/>
              <a:t>Campanha da Evangelização CNBB;</a:t>
            </a:r>
          </a:p>
          <a:p>
            <a:r>
              <a:rPr lang="pt-BR" sz="3200" dirty="0" smtClean="0"/>
              <a:t>Espaço Litúrgico do presbitério.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69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8752578" cy="1034452"/>
          </a:xfrm>
        </p:spPr>
        <p:txBody>
          <a:bodyPr>
            <a:normAutofit/>
          </a:bodyPr>
          <a:lstStyle/>
          <a:p>
            <a:r>
              <a:rPr lang="pt-BR" sz="4900" dirty="0" smtClean="0"/>
              <a:t>Natal: deus se faz um de nós.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900182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Nascimento de Jesus. Encontro pessoas e comunitário com a pessoa de Jesus;</a:t>
            </a:r>
          </a:p>
          <a:p>
            <a:r>
              <a:rPr lang="pt-BR" sz="2400" dirty="0" smtClean="0"/>
              <a:t>Mistério da Encarnação. </a:t>
            </a:r>
            <a:r>
              <a:rPr lang="pt-BR" sz="2400" dirty="0" err="1" smtClean="0"/>
              <a:t>Pascalinidade</a:t>
            </a:r>
            <a:r>
              <a:rPr lang="pt-BR" sz="2400" dirty="0" smtClean="0"/>
              <a:t> do Natal;</a:t>
            </a:r>
          </a:p>
          <a:p>
            <a:r>
              <a:rPr lang="pt-BR" sz="2400" dirty="0" smtClean="0"/>
              <a:t>“E a palavra se fez carne e veio morar entre nós” ( </a:t>
            </a:r>
            <a:r>
              <a:rPr lang="pt-BR" sz="2400" dirty="0" err="1" smtClean="0"/>
              <a:t>Jo</a:t>
            </a:r>
            <a:r>
              <a:rPr lang="pt-BR" sz="2400" dirty="0" smtClean="0"/>
              <a:t> 1,14);</a:t>
            </a:r>
          </a:p>
          <a:p>
            <a:r>
              <a:rPr lang="pt-BR" sz="2400" dirty="0" smtClean="0"/>
              <a:t>Missa da véspera;</a:t>
            </a:r>
          </a:p>
          <a:p>
            <a:r>
              <a:rPr lang="pt-BR" sz="2400" dirty="0" smtClean="0"/>
              <a:t>Missa da noite: O povo viu grande luz. Hoje nasceu para nós o Salvador;</a:t>
            </a:r>
          </a:p>
          <a:p>
            <a:r>
              <a:rPr lang="pt-BR" sz="2400" dirty="0" smtClean="0"/>
              <a:t>Missa da Aurora;</a:t>
            </a:r>
          </a:p>
          <a:p>
            <a:r>
              <a:rPr lang="pt-BR" sz="2400" dirty="0" smtClean="0"/>
              <a:t>Missa do dia de Natal. Os confins da Terra hão de ver o Salvador.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3187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705857"/>
            <a:ext cx="10058400" cy="886968"/>
          </a:xfrm>
        </p:spPr>
        <p:txBody>
          <a:bodyPr>
            <a:normAutofit/>
          </a:bodyPr>
          <a:lstStyle/>
          <a:p>
            <a:r>
              <a:rPr lang="pt-BR" sz="4900" dirty="0" smtClean="0"/>
              <a:t>Tempo do natal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268892"/>
            <a:ext cx="10058400" cy="2730811"/>
          </a:xfrm>
        </p:spPr>
        <p:txBody>
          <a:bodyPr>
            <a:normAutofit/>
          </a:bodyPr>
          <a:lstStyle/>
          <a:p>
            <a:r>
              <a:rPr lang="pt-BR" sz="3600" dirty="0" smtClean="0"/>
              <a:t>Memórias: Santo Estevão 26/12; São João 27/12; Os santos inocentes 28/12;</a:t>
            </a:r>
          </a:p>
          <a:p>
            <a:r>
              <a:rPr lang="pt-BR" sz="3600" dirty="0" smtClean="0"/>
              <a:t>Festa da Sagrada Família;</a:t>
            </a:r>
          </a:p>
          <a:p>
            <a:r>
              <a:rPr lang="pt-BR" sz="3600" dirty="0" smtClean="0"/>
              <a:t>Solenidade de Santa Maria Mãe de Deus.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6436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059819"/>
            <a:ext cx="10058400" cy="1329419"/>
          </a:xfrm>
        </p:spPr>
        <p:txBody>
          <a:bodyPr>
            <a:normAutofit/>
          </a:bodyPr>
          <a:lstStyle/>
          <a:p>
            <a:r>
              <a:rPr lang="pt-BR" sz="4900" dirty="0" smtClean="0"/>
              <a:t>Epifania = revelação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506931"/>
            <a:ext cx="10058400" cy="221461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Jesus se manifesta a todas as nações;</a:t>
            </a:r>
          </a:p>
          <a:p>
            <a:r>
              <a:rPr lang="pt-BR" sz="3600" dirty="0" smtClean="0"/>
              <a:t>Batismo de Jesus encerra o tempo do Natal;</a:t>
            </a:r>
          </a:p>
          <a:p>
            <a:r>
              <a:rPr lang="pt-BR" sz="3600" dirty="0" smtClean="0"/>
              <a:t>Cor litúrgica é o branco.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481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691109"/>
            <a:ext cx="10058400" cy="1049200"/>
          </a:xfrm>
        </p:spPr>
        <p:txBody>
          <a:bodyPr>
            <a:normAutofit/>
          </a:bodyPr>
          <a:lstStyle/>
          <a:p>
            <a:r>
              <a:rPr lang="pt-BR" sz="4900" dirty="0" smtClean="0"/>
              <a:t>quaresma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885434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Tempo de preparação para a maior festa dos cristãos: a Páscoa;</a:t>
            </a:r>
          </a:p>
          <a:p>
            <a:r>
              <a:rPr lang="pt-BR" sz="2800" dirty="0" smtClean="0"/>
              <a:t>Começa quarta-feira de cinzas e termina nas vésperas de quinta-feira santa; antes da missa da ceia do Senhor;</a:t>
            </a:r>
          </a:p>
          <a:p>
            <a:r>
              <a:rPr lang="pt-BR" sz="2800" dirty="0" smtClean="0"/>
              <a:t>Possui 5 domingos, o 6º chama-se Domingo de Ramos;</a:t>
            </a:r>
          </a:p>
          <a:p>
            <a:r>
              <a:rPr lang="pt-BR" sz="2800" dirty="0" smtClean="0"/>
              <a:t>Quaresma Batismal ano A;</a:t>
            </a:r>
          </a:p>
          <a:p>
            <a:r>
              <a:rPr lang="pt-BR" sz="2800" dirty="0" smtClean="0"/>
              <a:t>Quaresma </a:t>
            </a:r>
            <a:r>
              <a:rPr lang="pt-BR" sz="2800" dirty="0" err="1" smtClean="0"/>
              <a:t>Cristocêntrica</a:t>
            </a:r>
            <a:r>
              <a:rPr lang="pt-BR" sz="2800" dirty="0" smtClean="0"/>
              <a:t> ano B;</a:t>
            </a:r>
          </a:p>
          <a:p>
            <a:r>
              <a:rPr lang="pt-BR" sz="2800" dirty="0" smtClean="0"/>
              <a:t>Quaresma Penitencial ano 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879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2867" y="929149"/>
            <a:ext cx="10058400" cy="855406"/>
          </a:xfrm>
        </p:spPr>
        <p:txBody>
          <a:bodyPr>
            <a:normAutofit fontScale="90000"/>
          </a:bodyPr>
          <a:lstStyle/>
          <a:p>
            <a:r>
              <a:rPr lang="pt-BR" sz="4900" dirty="0" smtClean="0"/>
              <a:t>Quaresma- tempo Batismal e penitencial.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2867" y="2165654"/>
            <a:ext cx="10058400" cy="405079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“Convertei-vos e crede no Evangelho”;</a:t>
            </a:r>
          </a:p>
          <a:p>
            <a:r>
              <a:rPr lang="pt-BR" sz="2800" dirty="0" smtClean="0"/>
              <a:t>Jejum, penitência, oração, leitura </a:t>
            </a:r>
            <a:r>
              <a:rPr lang="pt-BR" sz="2800" dirty="0" err="1" smtClean="0"/>
              <a:t>orante</a:t>
            </a:r>
            <a:r>
              <a:rPr lang="pt-BR" sz="2800" dirty="0" smtClean="0"/>
              <a:t>, práticas de caridade;</a:t>
            </a:r>
          </a:p>
          <a:p>
            <a:r>
              <a:rPr lang="pt-BR" sz="2800" dirty="0" smtClean="0"/>
              <a:t>Tempo de aprofundamento no autêntico discípulo de Cristo;</a:t>
            </a:r>
          </a:p>
          <a:p>
            <a:r>
              <a:rPr lang="pt-BR" sz="2800" dirty="0" smtClean="0"/>
              <a:t>Celebrações penitenciais – Misericórdia – Via – Sacra;</a:t>
            </a:r>
          </a:p>
          <a:p>
            <a:r>
              <a:rPr lang="pt-BR" sz="2800" dirty="0" smtClean="0"/>
              <a:t>A Campanha da Fraternidade.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5430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997527"/>
            <a:ext cx="10058400" cy="831273"/>
          </a:xfrm>
        </p:spPr>
        <p:txBody>
          <a:bodyPr>
            <a:normAutofit fontScale="90000"/>
          </a:bodyPr>
          <a:lstStyle/>
          <a:p>
            <a:r>
              <a:rPr lang="pt-BR" sz="4900" dirty="0" smtClean="0"/>
              <a:t>A semana santa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975935"/>
            <a:ext cx="10058400" cy="4050792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Celebrara a Páscoa fundamentalmente significa celebrar o rito eucarístico. Vamos considerar quatro Páscoas da história da salvação:</a:t>
            </a:r>
          </a:p>
          <a:p>
            <a:pPr lvl="1"/>
            <a:r>
              <a:rPr lang="pt-BR" sz="2800" dirty="0" smtClean="0"/>
              <a:t>Páscoa do Senhor- Passagem </a:t>
            </a:r>
            <a:r>
              <a:rPr lang="pt-BR" sz="2800" dirty="0" err="1" smtClean="0"/>
              <a:t>salvifica</a:t>
            </a:r>
            <a:r>
              <a:rPr lang="pt-BR" sz="2800" dirty="0" smtClean="0"/>
              <a:t> do Senhor na noite da saída do Egito;</a:t>
            </a:r>
          </a:p>
          <a:p>
            <a:pPr lvl="1"/>
            <a:r>
              <a:rPr lang="pt-BR" sz="2800" dirty="0" smtClean="0"/>
              <a:t>Páscoa dos judeus – Memorial com o rito da ceia pascal (</a:t>
            </a:r>
            <a:r>
              <a:rPr lang="pt-BR" sz="2800" dirty="0" err="1" smtClean="0"/>
              <a:t>Ex</a:t>
            </a:r>
            <a:r>
              <a:rPr lang="pt-BR" sz="2800" dirty="0" smtClean="0"/>
              <a:t> 12,14);</a:t>
            </a:r>
          </a:p>
          <a:p>
            <a:pPr lvl="1"/>
            <a:r>
              <a:rPr lang="pt-BR" sz="2800" dirty="0" smtClean="0"/>
              <a:t>Páscoa de Cristo sua imolação sobre a Cruz;</a:t>
            </a:r>
          </a:p>
          <a:p>
            <a:pPr lvl="1"/>
            <a:r>
              <a:rPr lang="pt-BR" sz="2800" dirty="0" smtClean="0"/>
              <a:t>Páscoa da Igreja celebrada sacramentalmente;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9244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288472"/>
            <a:ext cx="10058400" cy="1034103"/>
          </a:xfrm>
        </p:spPr>
        <p:txBody>
          <a:bodyPr>
            <a:normAutofit/>
          </a:bodyPr>
          <a:lstStyle/>
          <a:p>
            <a:r>
              <a:rPr lang="pt-BR" sz="4900" dirty="0" smtClean="0"/>
              <a:t>Celebração da páscoa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5157" y="2755253"/>
            <a:ext cx="10058400" cy="1286810"/>
          </a:xfrm>
        </p:spPr>
        <p:txBody>
          <a:bodyPr>
            <a:normAutofit lnSpcReduction="10000"/>
          </a:bodyPr>
          <a:lstStyle/>
          <a:p>
            <a:r>
              <a:rPr lang="pt-BR" sz="3600" dirty="0" smtClean="0"/>
              <a:t>Eucaristia: Memorial da Ressureição de Jesus;</a:t>
            </a:r>
          </a:p>
          <a:p>
            <a:r>
              <a:rPr lang="pt-BR" sz="3600" dirty="0" smtClean="0"/>
              <a:t>Celebrada anualmente.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072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Vigília pascal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2845447"/>
          </a:xfrm>
        </p:spPr>
        <p:txBody>
          <a:bodyPr>
            <a:normAutofit fontScale="92500" lnSpcReduction="10000"/>
          </a:bodyPr>
          <a:lstStyle/>
          <a:p>
            <a:r>
              <a:rPr lang="pt-BR" sz="3600" dirty="0" smtClean="0"/>
              <a:t>A Vigília era comum na religião judaica. Na vigília já celebra a festa. Liturgia da Luz;</a:t>
            </a:r>
          </a:p>
          <a:p>
            <a:pPr lvl="1"/>
            <a:r>
              <a:rPr lang="pt-BR" sz="3600" dirty="0" smtClean="0"/>
              <a:t>Leituras e orações;</a:t>
            </a:r>
          </a:p>
          <a:p>
            <a:pPr lvl="1"/>
            <a:r>
              <a:rPr lang="pt-BR" sz="3600" dirty="0" smtClean="0"/>
              <a:t>Introdução do Batismo;</a:t>
            </a:r>
          </a:p>
          <a:p>
            <a:pPr lvl="1"/>
            <a:r>
              <a:rPr lang="pt-BR" sz="3600" dirty="0" smtClean="0"/>
              <a:t>Eucaristia.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506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059" y="1116855"/>
            <a:ext cx="10058400" cy="4546525"/>
          </a:xfrm>
        </p:spPr>
        <p:txBody>
          <a:bodyPr>
            <a:noAutofit/>
          </a:bodyPr>
          <a:lstStyle/>
          <a:p>
            <a:r>
              <a:rPr lang="pt-BR" sz="3200" dirty="0" smtClean="0"/>
              <a:t>Ano – Vivência no tempo histórico;</a:t>
            </a:r>
          </a:p>
          <a:p>
            <a:pPr lvl="1"/>
            <a:r>
              <a:rPr lang="pt-BR" sz="3200" dirty="0"/>
              <a:t>Ano, mês, semanas, dias, horas, minutos e segundos;</a:t>
            </a:r>
          </a:p>
          <a:p>
            <a:pPr lvl="1"/>
            <a:r>
              <a:rPr lang="pt-BR" sz="3200" dirty="0" err="1"/>
              <a:t>Kronos</a:t>
            </a:r>
            <a:r>
              <a:rPr lang="pt-BR" sz="3200" dirty="0"/>
              <a:t> = Tempo, história;</a:t>
            </a:r>
          </a:p>
          <a:p>
            <a:r>
              <a:rPr lang="pt-BR" sz="3200" dirty="0" smtClean="0"/>
              <a:t>Litúrgico – Presença do amor de Deus no tempo histórico;</a:t>
            </a:r>
          </a:p>
          <a:p>
            <a:pPr lvl="1"/>
            <a:r>
              <a:rPr lang="pt-BR" sz="3200" dirty="0" err="1" smtClean="0"/>
              <a:t>Kairós</a:t>
            </a:r>
            <a:r>
              <a:rPr lang="pt-BR" sz="3200" dirty="0" smtClean="0"/>
              <a:t> = Tempo da graça de Deus;</a:t>
            </a:r>
          </a:p>
          <a:p>
            <a:pPr lvl="1"/>
            <a:r>
              <a:rPr lang="pt-BR" sz="3200" dirty="0" smtClean="0"/>
              <a:t>Tempo para curtir os fatos significativos da vida de Jesus.</a:t>
            </a:r>
          </a:p>
        </p:txBody>
      </p:sp>
    </p:spTree>
    <p:extLst>
      <p:ext uri="{BB962C8B-B14F-4D97-AF65-F5344CB8AC3E}">
        <p14:creationId xmlns:p14="http://schemas.microsoft.com/office/powerpoint/2010/main" val="247128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904008"/>
            <a:ext cx="10058400" cy="905671"/>
          </a:xfrm>
        </p:spPr>
        <p:txBody>
          <a:bodyPr>
            <a:normAutofit/>
          </a:bodyPr>
          <a:lstStyle/>
          <a:p>
            <a:r>
              <a:rPr lang="pt-BR" sz="4900" dirty="0" smtClean="0"/>
              <a:t>Nascimento do tríduo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809679"/>
            <a:ext cx="10058400" cy="4352129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Fatos significativos da vida de Jesus antes da sua Ressurreição.</a:t>
            </a:r>
          </a:p>
          <a:p>
            <a:pPr lvl="1"/>
            <a:r>
              <a:rPr lang="pt-BR" sz="2800" dirty="0" smtClean="0"/>
              <a:t>Quinta-feira Santa;</a:t>
            </a:r>
          </a:p>
          <a:p>
            <a:pPr lvl="2"/>
            <a:r>
              <a:rPr lang="pt-BR" sz="2800" dirty="0" smtClean="0"/>
              <a:t>Eucaristia;</a:t>
            </a:r>
          </a:p>
          <a:p>
            <a:pPr lvl="2"/>
            <a:r>
              <a:rPr lang="pt-BR" sz="2800" dirty="0" smtClean="0"/>
              <a:t>Sacerdócio católico;</a:t>
            </a:r>
          </a:p>
          <a:p>
            <a:pPr lvl="2"/>
            <a:r>
              <a:rPr lang="pt-BR" sz="2800" dirty="0" smtClean="0"/>
              <a:t>Amor-serviço;</a:t>
            </a:r>
          </a:p>
          <a:p>
            <a:pPr lvl="1"/>
            <a:r>
              <a:rPr lang="pt-BR" sz="2800" dirty="0" smtClean="0"/>
              <a:t>Sexta-feira Santa;</a:t>
            </a:r>
          </a:p>
          <a:p>
            <a:pPr lvl="2"/>
            <a:r>
              <a:rPr lang="pt-BR" sz="2800" dirty="0" smtClean="0"/>
              <a:t>Páscoa da Cruz;</a:t>
            </a:r>
          </a:p>
          <a:p>
            <a:pPr lvl="1"/>
            <a:r>
              <a:rPr lang="pt-BR" sz="2800" dirty="0" smtClean="0"/>
              <a:t>Sábado Santo;</a:t>
            </a:r>
          </a:p>
          <a:p>
            <a:pPr lvl="2"/>
            <a:r>
              <a:rPr lang="pt-BR" sz="2800" dirty="0" smtClean="0"/>
              <a:t>Dia de Oração e meditação na espera da Ressureição.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61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319646"/>
            <a:ext cx="10058400" cy="795112"/>
          </a:xfrm>
        </p:spPr>
        <p:txBody>
          <a:bodyPr>
            <a:normAutofit fontScale="90000"/>
          </a:bodyPr>
          <a:lstStyle/>
          <a:p>
            <a:r>
              <a:rPr lang="pt-BR" sz="4900" dirty="0" smtClean="0"/>
              <a:t>Domingo de ramos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734471"/>
            <a:ext cx="10058400" cy="1432283"/>
          </a:xfrm>
        </p:spPr>
        <p:txBody>
          <a:bodyPr/>
          <a:lstStyle/>
          <a:p>
            <a:r>
              <a:rPr lang="pt-BR" sz="3200" dirty="0" smtClean="0"/>
              <a:t>Rito da Igreja do oriente – Cristo Rei;</a:t>
            </a:r>
          </a:p>
          <a:p>
            <a:r>
              <a:rPr lang="pt-BR" sz="3200" dirty="0" smtClean="0"/>
              <a:t>Eucaristia;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2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765185"/>
            <a:ext cx="10058400" cy="774331"/>
          </a:xfrm>
        </p:spPr>
        <p:txBody>
          <a:bodyPr>
            <a:normAutofit fontScale="90000"/>
          </a:bodyPr>
          <a:lstStyle/>
          <a:p>
            <a:r>
              <a:rPr lang="pt-BR" sz="4900" dirty="0" smtClean="0"/>
              <a:t>A páscoa de cristo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539516"/>
            <a:ext cx="10058400" cy="4684639"/>
          </a:xfrm>
        </p:spPr>
        <p:txBody>
          <a:bodyPr>
            <a:noAutofit/>
          </a:bodyPr>
          <a:lstStyle/>
          <a:p>
            <a:pPr algn="just"/>
            <a:r>
              <a:rPr lang="pt-BR" sz="2600" dirty="0" smtClean="0"/>
              <a:t>50 dias da Páscoa como se fosse um único dia;</a:t>
            </a:r>
          </a:p>
          <a:p>
            <a:pPr algn="just"/>
            <a:r>
              <a:rPr lang="pt-BR" sz="2600" dirty="0" smtClean="0"/>
              <a:t>A Páscoa de Cristo, sua entrega à morte pela humanidade, substitui e cumpre a Páscoa judaica;</a:t>
            </a:r>
          </a:p>
          <a:p>
            <a:pPr algn="just"/>
            <a:r>
              <a:rPr lang="pt-BR" sz="2600" dirty="0" smtClean="0"/>
              <a:t>Ele é o verdadeiro cordeiro que tira o pecado do mundo;</a:t>
            </a:r>
          </a:p>
          <a:p>
            <a:pPr algn="just"/>
            <a:r>
              <a:rPr lang="pt-BR" sz="2600" dirty="0" smtClean="0"/>
              <a:t>Na Cruz Jesus é ao mesmo tempo sacerdote, altar e cordeiro. Constituído Sumo Sacerdote e Mediador se entrega voluntariamente ao Pai como preço de libertação para todos;</a:t>
            </a:r>
          </a:p>
          <a:p>
            <a:pPr algn="just"/>
            <a:r>
              <a:rPr lang="pt-BR" sz="2600" dirty="0" smtClean="0"/>
              <a:t>A Eucaristia é o sinal sacramental da Páscoa de Cristo. Tornamos presente sua entrega na Cruz. Atualizamos o gesto </a:t>
            </a:r>
            <a:r>
              <a:rPr lang="pt-BR" sz="2600" dirty="0" err="1" smtClean="0"/>
              <a:t>savifico</a:t>
            </a:r>
            <a:r>
              <a:rPr lang="pt-BR" sz="2600" dirty="0" smtClean="0"/>
              <a:t> de Cristo. Com Cristo nós louvamos a Deus e Ele é o nome eterno intercessor junto ao Pai.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4897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101435"/>
            <a:ext cx="10058400" cy="961367"/>
          </a:xfrm>
        </p:spPr>
        <p:txBody>
          <a:bodyPr>
            <a:normAutofit/>
          </a:bodyPr>
          <a:lstStyle/>
          <a:p>
            <a:r>
              <a:rPr lang="pt-BR" sz="4900" dirty="0" smtClean="0"/>
              <a:t>Os domingos de páscoa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239448"/>
            <a:ext cx="10058400" cy="289366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Domingo da Misericórdia;</a:t>
            </a:r>
          </a:p>
          <a:p>
            <a:r>
              <a:rPr lang="pt-BR" sz="3200" dirty="0" smtClean="0"/>
              <a:t>Domingo do Bom Pastor;</a:t>
            </a:r>
          </a:p>
          <a:p>
            <a:r>
              <a:rPr lang="pt-BR" sz="3200" dirty="0" smtClean="0"/>
              <a:t>A presença do Ressuscitado;</a:t>
            </a:r>
          </a:p>
          <a:p>
            <a:r>
              <a:rPr lang="pt-BR" sz="3200" dirty="0" smtClean="0"/>
              <a:t>A Igreja primitiva – Leitura do Ato dos Apóstolos.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171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018309"/>
            <a:ext cx="10058400" cy="930194"/>
          </a:xfrm>
        </p:spPr>
        <p:txBody>
          <a:bodyPr>
            <a:normAutofit/>
          </a:bodyPr>
          <a:lstStyle/>
          <a:p>
            <a:r>
              <a:rPr lang="pt-BR" sz="4900" dirty="0" smtClean="0"/>
              <a:t>Solenidades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970947"/>
            <a:ext cx="10058400" cy="4050792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Ascenção;</a:t>
            </a:r>
          </a:p>
          <a:p>
            <a:pPr algn="just"/>
            <a:r>
              <a:rPr lang="pt-BR" sz="3200" dirty="0" smtClean="0"/>
              <a:t>Pentecostes;</a:t>
            </a:r>
          </a:p>
          <a:p>
            <a:pPr algn="just"/>
            <a:r>
              <a:rPr lang="pt-BR" sz="3200" dirty="0" smtClean="0"/>
              <a:t>O Tempo Pascal celebra a experiência da Igreja nascente;</a:t>
            </a:r>
          </a:p>
          <a:p>
            <a:pPr algn="just"/>
            <a:r>
              <a:rPr lang="pt-BR" sz="3200" dirty="0" smtClean="0"/>
              <a:t>A Igreja é divina – Nela atua o Espírito de Deus como fonte de misericórdia, perdão e graça.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103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028698"/>
            <a:ext cx="10058400" cy="888631"/>
          </a:xfrm>
        </p:spPr>
        <p:txBody>
          <a:bodyPr>
            <a:normAutofit/>
          </a:bodyPr>
          <a:lstStyle/>
          <a:p>
            <a:r>
              <a:rPr lang="pt-BR" sz="4900" dirty="0" smtClean="0"/>
              <a:t>Tempo comum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/>
              <a:t>Formado por 33 ou 34 semanas;</a:t>
            </a:r>
          </a:p>
          <a:p>
            <a:pPr algn="just"/>
            <a:r>
              <a:rPr lang="pt-BR" sz="2800" dirty="0" smtClean="0"/>
              <a:t>Está dividido em duas partes;</a:t>
            </a:r>
          </a:p>
          <a:p>
            <a:pPr lvl="1" algn="just"/>
            <a:r>
              <a:rPr lang="pt-BR" sz="2800" dirty="0" smtClean="0"/>
              <a:t>1º) Entre a festa do Batismo de Jesus e a Quaresma;</a:t>
            </a:r>
          </a:p>
          <a:p>
            <a:pPr lvl="1" algn="just"/>
            <a:r>
              <a:rPr lang="pt-BR" sz="2800" dirty="0" smtClean="0"/>
              <a:t>2º) Entre o Domingo de Pentecostes até o Tempo do Advento;</a:t>
            </a:r>
            <a:endParaRPr lang="pt-BR" sz="2800" dirty="0"/>
          </a:p>
          <a:p>
            <a:pPr algn="just"/>
            <a:r>
              <a:rPr lang="pt-BR" sz="2800" dirty="0" smtClean="0"/>
              <a:t>Comemoramos o Mistério de Cristo em sua Plenitude;</a:t>
            </a:r>
          </a:p>
          <a:p>
            <a:pPr algn="just"/>
            <a:r>
              <a:rPr lang="pt-BR" sz="2800" dirty="0" smtClean="0"/>
              <a:t>Celebramos o Domingo: Dia do Senhor.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423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7894" y="1175835"/>
            <a:ext cx="10058400" cy="4591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dirty="0" smtClean="0"/>
              <a:t>A experiência da Eucaristia dominical como Páscoa semanal motiva o cristão e a comunidade a se identificar com Jesus Cristo;</a:t>
            </a:r>
          </a:p>
          <a:p>
            <a:pPr algn="just"/>
            <a:r>
              <a:rPr lang="pt-BR" sz="3200" dirty="0" smtClean="0"/>
              <a:t>O Tempo Comum é tempo de crescimento de amadurecimento evitando que pareça monótono e rotineiro;</a:t>
            </a:r>
          </a:p>
          <a:p>
            <a:pPr algn="just"/>
            <a:r>
              <a:rPr lang="pt-BR" sz="3200" dirty="0" smtClean="0"/>
              <a:t>A cada semana nos identificamos à pessoa de Jesus.</a:t>
            </a:r>
          </a:p>
          <a:p>
            <a:pPr algn="just"/>
            <a:r>
              <a:rPr lang="pt-BR" sz="3200" dirty="0"/>
              <a:t>Celebramos o Domingo. Páscoa de Jesus Cristo nossa Páscoa semanal. Somos chamados à Santificação da semana.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071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9066" y="1799290"/>
            <a:ext cx="10058400" cy="405079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600" dirty="0" smtClean="0"/>
              <a:t>Experiência de Fé – Experiência de Deus;</a:t>
            </a:r>
          </a:p>
          <a:p>
            <a:pPr algn="just"/>
            <a:r>
              <a:rPr lang="pt-BR" sz="3600" dirty="0" smtClean="0"/>
              <a:t>Quando celebramos com Amor e Fé como derramamento eficaz do amor de Deus, torna-se uma experiência inédita de Deus e do quanto Ele pode humanizar nossa vida. Nos tornamos mais humanos porque ele nos faz mais divinos.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7355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7502" y="1394043"/>
            <a:ext cx="10058400" cy="4487211"/>
          </a:xfrm>
        </p:spPr>
        <p:txBody>
          <a:bodyPr>
            <a:noAutofit/>
          </a:bodyPr>
          <a:lstStyle/>
          <a:p>
            <a:r>
              <a:rPr lang="pt-BR" sz="2800" dirty="0" smtClean="0"/>
              <a:t>Festas do Tempo Comum;</a:t>
            </a:r>
          </a:p>
          <a:p>
            <a:r>
              <a:rPr lang="pt-BR" sz="2800" dirty="0" smtClean="0"/>
              <a:t>Festas de Jesus Cristo, de Nossa Senhora, dos Mártires e dos Santos e Santas.</a:t>
            </a:r>
          </a:p>
          <a:p>
            <a:r>
              <a:rPr lang="pt-BR" sz="2800" dirty="0" smtClean="0"/>
              <a:t>O Ano Litúrgico é o tempo de santificar o tempo com a presença de Cristo em nossas vidas;</a:t>
            </a:r>
          </a:p>
          <a:p>
            <a:r>
              <a:rPr lang="pt-BR" sz="2800" dirty="0" smtClean="0"/>
              <a:t>O Ano Litúrgico é um registro do amor de Deus sendo derramado em nossos corações a cada ano que celebramos;</a:t>
            </a:r>
          </a:p>
          <a:p>
            <a:r>
              <a:rPr lang="pt-BR" sz="2800" dirty="0" smtClean="0"/>
              <a:t>O Mistério de Cristo em nós, na comunidade, no mundo, na Igreja.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639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037" y="0"/>
            <a:ext cx="6715125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 smtClean="0"/>
              <a:t>O Ano Litúrgico é a celebração do mistério de Cristo e da obra da salvação no decurso de um ano.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81494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69848" y="587870"/>
            <a:ext cx="9770217" cy="695239"/>
          </a:xfrm>
        </p:spPr>
        <p:txBody>
          <a:bodyPr>
            <a:normAutofit/>
          </a:bodyPr>
          <a:lstStyle/>
          <a:p>
            <a:r>
              <a:rPr lang="pt-BR" dirty="0" smtClean="0"/>
              <a:t>Quem somos nós?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0000" y="1155493"/>
            <a:ext cx="10058400" cy="428666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3200" dirty="0" smtClean="0"/>
          </a:p>
          <a:p>
            <a:r>
              <a:rPr lang="pt-BR" sz="3200" dirty="0" smtClean="0"/>
              <a:t>O ser humano é a sua história;</a:t>
            </a:r>
          </a:p>
          <a:p>
            <a:r>
              <a:rPr lang="pt-BR" sz="3200" dirty="0" smtClean="0"/>
              <a:t>O ser humano é um ser de totalidade inacabada;</a:t>
            </a:r>
          </a:p>
          <a:p>
            <a:pPr lvl="1"/>
            <a:r>
              <a:rPr lang="pt-BR" sz="3200" dirty="0" smtClean="0"/>
              <a:t>Corpo, razão, emoção, social-histórica, política, cultura, espírito;</a:t>
            </a:r>
            <a:endParaRPr lang="pt-BR" sz="3200" dirty="0"/>
          </a:p>
          <a:p>
            <a:r>
              <a:rPr lang="pt-BR" sz="3200" dirty="0" smtClean="0"/>
              <a:t>O ser humano está se construindo. É um ser de relação de encontro;</a:t>
            </a:r>
          </a:p>
          <a:p>
            <a:r>
              <a:rPr lang="pt-BR" sz="3200" dirty="0" smtClean="0"/>
              <a:t>A vida é solidária.</a:t>
            </a:r>
          </a:p>
        </p:txBody>
      </p:sp>
    </p:spTree>
    <p:extLst>
      <p:ext uri="{BB962C8B-B14F-4D97-AF65-F5344CB8AC3E}">
        <p14:creationId xmlns:p14="http://schemas.microsoft.com/office/powerpoint/2010/main" val="128770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3152" y="601810"/>
            <a:ext cx="11363042" cy="695239"/>
          </a:xfrm>
        </p:spPr>
        <p:txBody>
          <a:bodyPr>
            <a:normAutofit/>
          </a:bodyPr>
          <a:lstStyle/>
          <a:p>
            <a:r>
              <a:rPr lang="pt-BR" dirty="0" smtClean="0"/>
              <a:t>O que marca este processo de crescimento da Pessoa.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9391" y="1415845"/>
            <a:ext cx="10430985" cy="46339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O cuidado e o amor à vida;</a:t>
            </a:r>
          </a:p>
          <a:p>
            <a:pPr algn="just"/>
            <a:r>
              <a:rPr lang="pt-BR" sz="2800" dirty="0" smtClean="0"/>
              <a:t>Deus é amor. Que amor? Ágape;</a:t>
            </a:r>
          </a:p>
          <a:p>
            <a:pPr algn="just"/>
            <a:r>
              <a:rPr lang="pt-BR" sz="2800" dirty="0" smtClean="0"/>
              <a:t>Amar (</a:t>
            </a:r>
            <a:r>
              <a:rPr lang="pt-BR" sz="2800" dirty="0" err="1" smtClean="0"/>
              <a:t>Jo</a:t>
            </a:r>
            <a:r>
              <a:rPr lang="pt-BR" sz="2800" dirty="0" smtClean="0"/>
              <a:t> 10,17; 15,9; 1Jo4,8);</a:t>
            </a:r>
          </a:p>
          <a:p>
            <a:pPr algn="just"/>
            <a:r>
              <a:rPr lang="pt-BR" sz="2800" dirty="0" smtClean="0"/>
              <a:t>Permanecei no meu amor (</a:t>
            </a:r>
            <a:r>
              <a:rPr lang="pt-BR" sz="2800" dirty="0" err="1" smtClean="0"/>
              <a:t>Jo</a:t>
            </a:r>
            <a:r>
              <a:rPr lang="pt-BR" sz="2800" dirty="0" smtClean="0"/>
              <a:t> 15,9);</a:t>
            </a:r>
          </a:p>
          <a:p>
            <a:pPr algn="just"/>
            <a:r>
              <a:rPr lang="pt-BR" sz="2800" dirty="0" smtClean="0"/>
              <a:t>“Tendo amado os seus que estavam no mundo, amou-os até o fim” ( </a:t>
            </a:r>
            <a:r>
              <a:rPr lang="pt-BR" sz="2800" dirty="0" err="1" smtClean="0"/>
              <a:t>Jo</a:t>
            </a:r>
            <a:r>
              <a:rPr lang="pt-BR" sz="2800" dirty="0" smtClean="0"/>
              <a:t> 13,1);</a:t>
            </a:r>
          </a:p>
          <a:p>
            <a:pPr algn="just"/>
            <a:r>
              <a:rPr lang="pt-BR" sz="2800" dirty="0" smtClean="0"/>
              <a:t>Celebrar o Ano Litúrgico é celebrar o amor no tempo e na sua plenitude.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36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1965" y="601702"/>
            <a:ext cx="10559775" cy="5120672"/>
          </a:xfrm>
        </p:spPr>
        <p:txBody>
          <a:bodyPr>
            <a:noAutofit/>
          </a:bodyPr>
          <a:lstStyle/>
          <a:p>
            <a:pPr algn="just"/>
            <a:r>
              <a:rPr lang="pt-BR" sz="3200" dirty="0" smtClean="0"/>
              <a:t>Ciclo do Natal: Advento – Celebração do Natal, da Sagrada Família, de Maria Mãe de Deus, Epifania, batismo de Jesus, ciclo da Páscoa, Quaresma, Tríduo Sagrado, Páscoa, Tempo da Páscoa, Pentecostes;</a:t>
            </a:r>
          </a:p>
          <a:p>
            <a:pPr algn="just"/>
            <a:r>
              <a:rPr lang="pt-BR" sz="3200" dirty="0" smtClean="0"/>
              <a:t>Ciclo do Tempo Comum – Domingos onde realizam o Encontro com a Pessoa de Jesus por meio dos evangelistas Mateus (A), Marcos (B), Lucas (C). Celebramos as festas dos Santos, de Nossa Senhora e festas que destacamos de Jesus, como Corpo de Cristo, Santíssima Trindade, Sagrado Coração, Transfiguração, Cristo Rei.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657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81665" y="410890"/>
            <a:ext cx="9770217" cy="695239"/>
          </a:xfrm>
        </p:spPr>
        <p:txBody>
          <a:bodyPr>
            <a:normAutofit/>
          </a:bodyPr>
          <a:lstStyle/>
          <a:p>
            <a:r>
              <a:rPr lang="pt-BR" dirty="0" smtClean="0"/>
              <a:t>Início do ano litúrgico: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1665" y="1283109"/>
            <a:ext cx="10058400" cy="4911214"/>
          </a:xfrm>
        </p:spPr>
        <p:txBody>
          <a:bodyPr>
            <a:noAutofit/>
          </a:bodyPr>
          <a:lstStyle/>
          <a:p>
            <a:pPr algn="just"/>
            <a:r>
              <a:rPr lang="pt-BR" sz="3200" dirty="0" smtClean="0"/>
              <a:t>Tempo do advento. Advento significa chegada ou vinda do Senhor;</a:t>
            </a:r>
          </a:p>
          <a:p>
            <a:pPr algn="just"/>
            <a:r>
              <a:rPr lang="pt-BR" sz="3200" dirty="0" smtClean="0"/>
              <a:t>Começa: Primeiras vésperas do domingo depois da festa de Cristo Rei;</a:t>
            </a:r>
          </a:p>
          <a:p>
            <a:pPr algn="just"/>
            <a:r>
              <a:rPr lang="pt-BR" sz="3200" dirty="0" smtClean="0"/>
              <a:t>Duplo caráter – histórico e escatológico;</a:t>
            </a:r>
          </a:p>
          <a:p>
            <a:pPr lvl="1" algn="just"/>
            <a:r>
              <a:rPr lang="pt-BR" sz="3200" dirty="0" smtClean="0"/>
              <a:t>Escatológico – 1º e 2º domingos do Advento – Dirige o olhar da Igreja para segunda e definitiva vinda de Cristo;</a:t>
            </a:r>
          </a:p>
          <a:p>
            <a:pPr lvl="1" algn="just"/>
            <a:r>
              <a:rPr lang="pt-BR" sz="3200" dirty="0" smtClean="0"/>
              <a:t>Histórico – 3º e 4º domingos nos preparam para o Natal.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7142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69848" y="587870"/>
            <a:ext cx="9770217" cy="695239"/>
          </a:xfrm>
        </p:spPr>
        <p:txBody>
          <a:bodyPr>
            <a:normAutofit/>
          </a:bodyPr>
          <a:lstStyle/>
          <a:p>
            <a:r>
              <a:rPr lang="pt-BR" dirty="0" smtClean="0"/>
              <a:t>Como viver o advento: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9544" y="1245645"/>
            <a:ext cx="10058400" cy="4358742"/>
          </a:xfrm>
        </p:spPr>
        <p:txBody>
          <a:bodyPr>
            <a:noAutofit/>
          </a:bodyPr>
          <a:lstStyle/>
          <a:p>
            <a:r>
              <a:rPr lang="pt-BR" sz="2800" dirty="0" smtClean="0"/>
              <a:t>O povo cristão se prepara para o Natal ,nascimento de Jesus;</a:t>
            </a:r>
          </a:p>
          <a:p>
            <a:r>
              <a:rPr lang="pt-BR" sz="2800" dirty="0" smtClean="0"/>
              <a:t>Natal: Encarnação de Jesus. Deus se fez humano para o ser humano viver o amor divino;</a:t>
            </a:r>
          </a:p>
          <a:p>
            <a:r>
              <a:rPr lang="pt-BR" sz="2800" dirty="0" smtClean="0"/>
              <a:t>É um tempo de espera prazeroso. Não é tempo de penitência. Cor Litúrgica – Roxo ou lilás – róseo;</a:t>
            </a:r>
          </a:p>
          <a:p>
            <a:r>
              <a:rPr lang="pt-BR" sz="2800" dirty="0" smtClean="0"/>
              <a:t>A oração – Vem Senhor Jesus, vem!;</a:t>
            </a:r>
          </a:p>
          <a:p>
            <a:r>
              <a:rPr lang="pt-BR" sz="2800" dirty="0" smtClean="0"/>
              <a:t>Figuras – Isaias, João Batista, Maria, José;</a:t>
            </a:r>
          </a:p>
          <a:p>
            <a:r>
              <a:rPr lang="pt-BR" sz="2800" dirty="0" smtClean="0"/>
              <a:t>Tempo de preparação imediata 17 a 24 de Dezembro.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0135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69848" y="838593"/>
            <a:ext cx="9770217" cy="695239"/>
          </a:xfrm>
        </p:spPr>
        <p:txBody>
          <a:bodyPr>
            <a:normAutofit/>
          </a:bodyPr>
          <a:lstStyle/>
          <a:p>
            <a:r>
              <a:rPr lang="pt-BR" dirty="0" smtClean="0"/>
              <a:t>Advento tempo de: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048913"/>
            <a:ext cx="10058400" cy="4050792"/>
          </a:xfrm>
        </p:spPr>
        <p:txBody>
          <a:bodyPr>
            <a:noAutofit/>
          </a:bodyPr>
          <a:lstStyle/>
          <a:p>
            <a:r>
              <a:rPr lang="pt-BR" sz="3200" dirty="0" smtClean="0"/>
              <a:t>Fazer memória da dimensão histórica da salvação;</a:t>
            </a:r>
          </a:p>
          <a:p>
            <a:r>
              <a:rPr lang="pt-BR" sz="3200" dirty="0" smtClean="0"/>
              <a:t>Jesus Cristo o Reino de Deus est</a:t>
            </a:r>
            <a:r>
              <a:rPr lang="pt-BR" sz="3200" dirty="0"/>
              <a:t>á</a:t>
            </a:r>
            <a:r>
              <a:rPr lang="pt-BR" sz="3200" dirty="0" smtClean="0"/>
              <a:t> no meio de nós;</a:t>
            </a:r>
          </a:p>
          <a:p>
            <a:r>
              <a:rPr lang="pt-BR" sz="3200" dirty="0" smtClean="0"/>
              <a:t>Dimensão escatológica;</a:t>
            </a:r>
          </a:p>
          <a:p>
            <a:r>
              <a:rPr lang="pt-BR" sz="3200" dirty="0" smtClean="0"/>
              <a:t>Advento inspira para a vivência de uma igreja missionária.</a:t>
            </a:r>
          </a:p>
        </p:txBody>
      </p:sp>
    </p:spTree>
    <p:extLst>
      <p:ext uri="{BB962C8B-B14F-4D97-AF65-F5344CB8AC3E}">
        <p14:creationId xmlns:p14="http://schemas.microsoft.com/office/powerpoint/2010/main" val="132976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1434</Words>
  <Application>Microsoft Office PowerPoint</Application>
  <PresentationFormat>Personalizar</PresentationFormat>
  <Paragraphs>146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Facetado</vt:lpstr>
      <vt:lpstr>O Ano Litúrgico</vt:lpstr>
      <vt:lpstr>Apresentação do PowerPoint</vt:lpstr>
      <vt:lpstr>Apresentação do PowerPoint</vt:lpstr>
      <vt:lpstr>Quem somos nós?</vt:lpstr>
      <vt:lpstr>O que marca este processo de crescimento da Pessoa.</vt:lpstr>
      <vt:lpstr>Apresentação do PowerPoint</vt:lpstr>
      <vt:lpstr>Início do ano litúrgico:</vt:lpstr>
      <vt:lpstr>Como viver o advento:</vt:lpstr>
      <vt:lpstr>Advento tempo de:</vt:lpstr>
      <vt:lpstr>Espiritualidade do advento</vt:lpstr>
      <vt:lpstr>Como preparar:</vt:lpstr>
      <vt:lpstr>Natal: deus se faz um de nós.</vt:lpstr>
      <vt:lpstr>Tempo do natal</vt:lpstr>
      <vt:lpstr>Epifania = revelação</vt:lpstr>
      <vt:lpstr>quaresma</vt:lpstr>
      <vt:lpstr>Quaresma- tempo Batismal e penitencial.</vt:lpstr>
      <vt:lpstr>A semana santa</vt:lpstr>
      <vt:lpstr>Celebração da páscoa</vt:lpstr>
      <vt:lpstr>Vigília pascal</vt:lpstr>
      <vt:lpstr>Nascimento do tríduo</vt:lpstr>
      <vt:lpstr>Domingo de ramos</vt:lpstr>
      <vt:lpstr>A páscoa de cristo</vt:lpstr>
      <vt:lpstr>Os domingos de páscoa</vt:lpstr>
      <vt:lpstr>Solenidades</vt:lpstr>
      <vt:lpstr>Tempo comum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Ano Litúrgico</dc:title>
  <dc:creator>carol_tenca@hotmail.com</dc:creator>
  <cp:lastModifiedBy>Paulo</cp:lastModifiedBy>
  <cp:revision>19</cp:revision>
  <cp:lastPrinted>2015-10-22T20:06:22Z</cp:lastPrinted>
  <dcterms:created xsi:type="dcterms:W3CDTF">2015-10-22T00:42:00Z</dcterms:created>
  <dcterms:modified xsi:type="dcterms:W3CDTF">2015-10-31T02:06:01Z</dcterms:modified>
</cp:coreProperties>
</file>